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98415" y="387477"/>
            <a:ext cx="2995168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667"/>
            <a:ext cx="12192000" cy="1325880"/>
          </a:xfrm>
          <a:custGeom>
            <a:avLst/>
            <a:gdLst/>
            <a:ahLst/>
            <a:cxnLst/>
            <a:rect l="l" t="t" r="r" b="b"/>
            <a:pathLst>
              <a:path w="12192000" h="1325880">
                <a:moveTo>
                  <a:pt x="12192000" y="0"/>
                </a:moveTo>
                <a:lnTo>
                  <a:pt x="0" y="0"/>
                </a:lnTo>
                <a:lnTo>
                  <a:pt x="0" y="1325879"/>
                </a:lnTo>
                <a:lnTo>
                  <a:pt x="12192000" y="13258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379" y="1383919"/>
            <a:ext cx="4841392" cy="11146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2825" y="1982889"/>
            <a:ext cx="7914005" cy="4458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4082" y="3658057"/>
            <a:ext cx="4784090" cy="953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sz="3200" b="1" spc="355" dirty="0">
                <a:latin typeface="Malgun Gothic"/>
                <a:cs typeface="Malgun Gothic"/>
              </a:rPr>
              <a:t>귀농ㆍ귀촌의</a:t>
            </a:r>
            <a:r>
              <a:rPr sz="3200" b="1" spc="-20" dirty="0">
                <a:latin typeface="Malgun Gothic"/>
                <a:cs typeface="Malgun Gothic"/>
              </a:rPr>
              <a:t> </a:t>
            </a:r>
            <a:r>
              <a:rPr sz="3200" b="1" dirty="0">
                <a:latin typeface="Malgun Gothic"/>
                <a:cs typeface="Malgun Gothic"/>
              </a:rPr>
              <a:t>이해와</a:t>
            </a:r>
            <a:r>
              <a:rPr sz="3200" b="1" spc="-5" dirty="0">
                <a:latin typeface="Malgun Gothic"/>
                <a:cs typeface="Malgun Gothic"/>
              </a:rPr>
              <a:t> </a:t>
            </a:r>
            <a:r>
              <a:rPr sz="3200" b="1" spc="-1035" dirty="0">
                <a:latin typeface="Malgun Gothic"/>
                <a:cs typeface="Malgun Gothic"/>
              </a:rPr>
              <a:t>전략</a:t>
            </a:r>
            <a:endParaRPr sz="3200">
              <a:latin typeface="Malgun Gothic"/>
              <a:cs typeface="Malgun Gothic"/>
            </a:endParaRPr>
          </a:p>
          <a:p>
            <a:pPr marL="635" algn="ctr">
              <a:lnSpc>
                <a:spcPts val="3650"/>
              </a:lnSpc>
            </a:pPr>
            <a:r>
              <a:rPr sz="3200" b="1" spc="-25" dirty="0">
                <a:latin typeface="Malgun Gothic"/>
                <a:cs typeface="Malgun Gothic"/>
              </a:rPr>
              <a:t>[1]</a:t>
            </a:r>
            <a:endParaRPr sz="32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281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69384" y="4875936"/>
            <a:ext cx="32143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655" marR="789305" indent="-1905" algn="ctr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오</a:t>
            </a:r>
            <a:r>
              <a:rPr sz="1600" spc="-2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구</a:t>
            </a:r>
            <a:r>
              <a:rPr sz="1600" spc="-15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연 </a:t>
            </a:r>
            <a:r>
              <a:rPr sz="1600" spc="-10" dirty="0">
                <a:latin typeface="Malgun Gothic"/>
                <a:cs typeface="Malgun Gothic"/>
              </a:rPr>
              <a:t>농업경영연구원장</a:t>
            </a:r>
            <a:endParaRPr sz="1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Malgun Gothic"/>
                <a:cs typeface="Malgun Gothic"/>
              </a:rPr>
              <a:t>경영학</a:t>
            </a:r>
            <a:r>
              <a:rPr sz="1600" spc="-4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박사(Marketing</a:t>
            </a:r>
            <a:r>
              <a:rPr sz="1600" spc="-2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Ph.</a:t>
            </a:r>
            <a:r>
              <a:rPr sz="1600" spc="-5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D)</a:t>
            </a:r>
            <a:endParaRPr sz="16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Malgun Gothic"/>
                <a:cs typeface="Malgun Gothic"/>
              </a:rPr>
              <a:t>동국대학교</a:t>
            </a:r>
            <a:r>
              <a:rPr sz="1600" spc="-65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미래융합대학</a:t>
            </a:r>
            <a:r>
              <a:rPr sz="1600" spc="-75" dirty="0">
                <a:latin typeface="Malgun Gothic"/>
                <a:cs typeface="Malgun Gothic"/>
              </a:rPr>
              <a:t> </a:t>
            </a:r>
            <a:r>
              <a:rPr sz="1600" spc="-20" dirty="0">
                <a:latin typeface="Malgun Gothic"/>
                <a:cs typeface="Malgun Gothic"/>
              </a:rPr>
              <a:t>객원교수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51" y="1972005"/>
            <a:ext cx="4795306" cy="1655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3027" y="2510003"/>
            <a:ext cx="5104654" cy="27851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3678" y="2695397"/>
            <a:ext cx="3348354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har char="■"/>
              <a:tabLst>
                <a:tab pos="354965" algn="l"/>
              </a:tabLst>
            </a:pPr>
            <a:r>
              <a:rPr sz="2000" b="1" dirty="0">
                <a:solidFill>
                  <a:srgbClr val="FF0000"/>
                </a:solidFill>
                <a:latin typeface="Malgun Gothic"/>
                <a:cs typeface="Malgun Gothic"/>
              </a:rPr>
              <a:t>총인구</a:t>
            </a:r>
            <a:r>
              <a:rPr sz="20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0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20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567,411명</a:t>
            </a:r>
            <a:r>
              <a:rPr sz="1100" b="1" spc="-10" dirty="0">
                <a:solidFill>
                  <a:srgbClr val="FF0000"/>
                </a:solidFill>
                <a:latin typeface="Malgun Gothic"/>
                <a:cs typeface="Malgun Gothic"/>
              </a:rPr>
              <a:t>(2022.1.31)</a:t>
            </a:r>
            <a:endParaRPr sz="11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har char="■"/>
              <a:tabLst>
                <a:tab pos="354965" algn="l"/>
              </a:tabLst>
            </a:pPr>
            <a:r>
              <a:rPr sz="2000" b="1" dirty="0">
                <a:solidFill>
                  <a:srgbClr val="0066FF"/>
                </a:solidFill>
                <a:latin typeface="Malgun Gothic"/>
                <a:cs typeface="Malgun Gothic"/>
              </a:rPr>
              <a:t>농업인구</a:t>
            </a:r>
            <a:r>
              <a:rPr sz="2000" b="1" spc="-25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2000" b="1" dirty="0">
                <a:solidFill>
                  <a:srgbClr val="0066FF"/>
                </a:solidFill>
                <a:latin typeface="Malgun Gothic"/>
                <a:cs typeface="Malgun Gothic"/>
              </a:rPr>
              <a:t>:</a:t>
            </a:r>
            <a:r>
              <a:rPr sz="2000" b="1" spc="-10" dirty="0">
                <a:solidFill>
                  <a:srgbClr val="0066FF"/>
                </a:solidFill>
                <a:latin typeface="Malgun Gothic"/>
                <a:cs typeface="Malgun Gothic"/>
              </a:rPr>
              <a:t> 22,752명</a:t>
            </a:r>
            <a:r>
              <a:rPr sz="1100" b="1" spc="-10" dirty="0">
                <a:solidFill>
                  <a:srgbClr val="0066FF"/>
                </a:solidFill>
                <a:latin typeface="Malgun Gothic"/>
                <a:cs typeface="Malgun Gothic"/>
              </a:rPr>
              <a:t>(20.12.31)</a:t>
            </a:r>
            <a:endParaRPr sz="1100">
              <a:latin typeface="Malgun Gothic"/>
              <a:cs typeface="Malgun Gothic"/>
            </a:endParaRPr>
          </a:p>
          <a:p>
            <a:pPr marL="369570" marR="1412875" algn="r">
              <a:lnSpc>
                <a:spcPct val="100000"/>
              </a:lnSpc>
            </a:pPr>
            <a:r>
              <a:rPr sz="2000" b="1" dirty="0">
                <a:latin typeface="Malgun Gothic"/>
                <a:cs typeface="Malgun Gothic"/>
              </a:rPr>
              <a:t>남</a:t>
            </a:r>
            <a:r>
              <a:rPr sz="2000" b="1" spc="-2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:</a:t>
            </a:r>
            <a:r>
              <a:rPr sz="2000" b="1" spc="-10" dirty="0">
                <a:latin typeface="Malgun Gothic"/>
                <a:cs typeface="Malgun Gothic"/>
              </a:rPr>
              <a:t> 11,471명 </a:t>
            </a:r>
            <a:r>
              <a:rPr sz="2000" b="1" dirty="0">
                <a:latin typeface="Malgun Gothic"/>
                <a:cs typeface="Malgun Gothic"/>
              </a:rPr>
              <a:t>여</a:t>
            </a:r>
            <a:r>
              <a:rPr sz="2000" b="1" spc="-2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:</a:t>
            </a:r>
            <a:r>
              <a:rPr sz="2000" b="1" spc="-10" dirty="0">
                <a:latin typeface="Malgun Gothic"/>
                <a:cs typeface="Malgun Gothic"/>
              </a:rPr>
              <a:t> 11,281명</a:t>
            </a:r>
            <a:endParaRPr sz="2000">
              <a:latin typeface="Malgun Gothic"/>
              <a:cs typeface="Malgun Gothic"/>
            </a:endParaRPr>
          </a:p>
          <a:p>
            <a:pPr marL="342265" marR="1490980" indent="-342265" algn="r">
              <a:lnSpc>
                <a:spcPct val="100000"/>
              </a:lnSpc>
              <a:buChar char="■"/>
              <a:tabLst>
                <a:tab pos="342265" algn="l"/>
              </a:tabLst>
            </a:pPr>
            <a:r>
              <a:rPr sz="2000" b="1" spc="-10" dirty="0">
                <a:solidFill>
                  <a:srgbClr val="0066FF"/>
                </a:solidFill>
                <a:latin typeface="Malgun Gothic"/>
                <a:cs typeface="Malgun Gothic"/>
              </a:rPr>
              <a:t>경지면적(ha)</a:t>
            </a:r>
            <a:endParaRPr sz="2000">
              <a:latin typeface="Malgun Gothic"/>
              <a:cs typeface="Malgun Gothic"/>
            </a:endParaRPr>
          </a:p>
          <a:p>
            <a:pPr marL="369570">
              <a:lnSpc>
                <a:spcPts val="2395"/>
              </a:lnSpc>
            </a:pPr>
            <a:r>
              <a:rPr sz="2000" b="1" dirty="0">
                <a:latin typeface="Malgun Gothic"/>
                <a:cs typeface="Malgun Gothic"/>
              </a:rPr>
              <a:t>총</a:t>
            </a:r>
            <a:r>
              <a:rPr sz="2000" b="1" spc="-2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:</a:t>
            </a:r>
            <a:r>
              <a:rPr sz="2000" b="1" spc="-10" dirty="0">
                <a:latin typeface="Malgun Gothic"/>
                <a:cs typeface="Malgun Gothic"/>
              </a:rPr>
              <a:t> 19,201ha</a:t>
            </a:r>
            <a:endParaRPr sz="2000">
              <a:latin typeface="Malgun Gothic"/>
              <a:cs typeface="Malgun Gothic"/>
            </a:endParaRPr>
          </a:p>
          <a:p>
            <a:pPr marL="369570">
              <a:lnSpc>
                <a:spcPts val="2395"/>
              </a:lnSpc>
            </a:pPr>
            <a:r>
              <a:rPr sz="2000" b="1" dirty="0">
                <a:latin typeface="Malgun Gothic"/>
                <a:cs typeface="Malgun Gothic"/>
              </a:rPr>
              <a:t>답(</a:t>
            </a:r>
            <a:r>
              <a:rPr sz="2000" b="1" dirty="0">
                <a:solidFill>
                  <a:srgbClr val="333333"/>
                </a:solidFill>
                <a:latin typeface="Malgun Gothic"/>
                <a:cs typeface="Malgun Gothic"/>
              </a:rPr>
              <a:t>畓</a:t>
            </a:r>
            <a:r>
              <a:rPr sz="2000" b="1" spc="55" dirty="0">
                <a:solidFill>
                  <a:srgbClr val="333333"/>
                </a:solidFill>
                <a:latin typeface="Segoe UI Symbol"/>
                <a:cs typeface="Segoe UI Symbol"/>
              </a:rPr>
              <a:t>) </a:t>
            </a:r>
            <a:r>
              <a:rPr sz="2000" b="1" spc="-5" dirty="0">
                <a:latin typeface="Malgun Gothic"/>
                <a:cs typeface="Malgun Gothic"/>
              </a:rPr>
              <a:t>: </a:t>
            </a:r>
            <a:r>
              <a:rPr sz="2000" b="1" spc="-10" dirty="0">
                <a:latin typeface="Malgun Gothic"/>
                <a:cs typeface="Malgun Gothic"/>
              </a:rPr>
              <a:t>15,300ha</a:t>
            </a:r>
            <a:endParaRPr sz="2000">
              <a:latin typeface="Malgun Gothic"/>
              <a:cs typeface="Malgun Gothic"/>
            </a:endParaRPr>
          </a:p>
          <a:p>
            <a:pPr marL="369570">
              <a:lnSpc>
                <a:spcPct val="100000"/>
              </a:lnSpc>
              <a:spcBef>
                <a:spcPts val="10"/>
              </a:spcBef>
              <a:tabLst>
                <a:tab pos="1478915" algn="l"/>
              </a:tabLst>
            </a:pPr>
            <a:r>
              <a:rPr sz="2000" b="1" dirty="0">
                <a:latin typeface="Malgun Gothic"/>
                <a:cs typeface="Malgun Gothic"/>
              </a:rPr>
              <a:t>전(田)</a:t>
            </a:r>
            <a:r>
              <a:rPr sz="2000" b="1" spc="-30" dirty="0">
                <a:latin typeface="Malgun Gothic"/>
                <a:cs typeface="Malgun Gothic"/>
              </a:rPr>
              <a:t> </a:t>
            </a:r>
            <a:r>
              <a:rPr sz="2000" b="1" spc="-50" dirty="0">
                <a:latin typeface="Malgun Gothic"/>
                <a:cs typeface="Malgun Gothic"/>
              </a:rPr>
              <a:t>:</a:t>
            </a:r>
            <a:r>
              <a:rPr sz="2000" b="1" dirty="0">
                <a:latin typeface="Malgun Gothic"/>
                <a:cs typeface="Malgun Gothic"/>
              </a:rPr>
              <a:t>	</a:t>
            </a:r>
            <a:r>
              <a:rPr sz="2000" b="1" spc="-10" dirty="0">
                <a:latin typeface="Malgun Gothic"/>
                <a:cs typeface="Malgun Gothic"/>
              </a:rPr>
              <a:t>3,901ha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362" y="6338112"/>
            <a:ext cx="6388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평택시(2020-</a:t>
            </a:r>
            <a:r>
              <a:rPr sz="1200" dirty="0">
                <a:latin typeface="Malgun Gothic"/>
                <a:cs typeface="Malgun Gothic"/>
              </a:rPr>
              <a:t>2022)</a:t>
            </a:r>
            <a:r>
              <a:rPr sz="1200" spc="3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데이터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포털(www.pyeongtaek.go.kr)</a:t>
            </a:r>
            <a:r>
              <a:rPr sz="1200" dirty="0">
                <a:latin typeface="Malgun Gothic"/>
                <a:cs typeface="Malgun Gothic"/>
              </a:rPr>
              <a:t> 자료를</a:t>
            </a:r>
            <a:r>
              <a:rPr sz="1200" spc="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요약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정리한</a:t>
            </a:r>
            <a:r>
              <a:rPr sz="1200" spc="2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것임&gt;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6427" y="1413128"/>
            <a:ext cx="3761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8. 평택시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농업인구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및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spc="-25" dirty="0">
                <a:solidFill>
                  <a:srgbClr val="0000FF"/>
                </a:solidFill>
              </a:rPr>
              <a:t>작물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2362" y="3763721"/>
            <a:ext cx="1457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95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배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445.4ha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362" y="4007637"/>
            <a:ext cx="1950085" cy="22205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사과</a:t>
            </a:r>
            <a:r>
              <a:rPr sz="1600" b="1" spc="-1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16.7ha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복숭아</a:t>
            </a:r>
            <a:r>
              <a:rPr sz="1600" b="1" spc="-1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16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Malgun Gothic"/>
                <a:cs typeface="Malgun Gothic"/>
              </a:rPr>
              <a:t>6ha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포도</a:t>
            </a:r>
            <a:r>
              <a:rPr sz="16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16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Malgun Gothic"/>
                <a:cs typeface="Malgun Gothic"/>
              </a:rPr>
              <a:t>6.6ha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블루베리</a:t>
            </a:r>
            <a:r>
              <a:rPr sz="1600" b="1" spc="-2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28.3ha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체리</a:t>
            </a:r>
            <a:r>
              <a:rPr sz="1600" b="1" spc="-1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16.6ha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기타</a:t>
            </a:r>
            <a:r>
              <a:rPr sz="1600" b="1" spc="-1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11.8ha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757" y="2186381"/>
            <a:ext cx="3391535" cy="184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16075" indent="28194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Malgun Gothic"/>
                <a:cs typeface="Malgun Gothic"/>
              </a:rPr>
              <a:t>농가</a:t>
            </a:r>
            <a:r>
              <a:rPr sz="2800" b="1" spc="-60" dirty="0">
                <a:latin typeface="Malgun Gothic"/>
                <a:cs typeface="Malgun Gothic"/>
              </a:rPr>
              <a:t> </a:t>
            </a:r>
            <a:r>
              <a:rPr sz="2800" b="1" spc="-50" dirty="0">
                <a:latin typeface="Malgun Gothic"/>
                <a:cs typeface="Malgun Gothic"/>
              </a:rPr>
              <a:t>수 </a:t>
            </a:r>
            <a:r>
              <a:rPr sz="2800" b="1" dirty="0">
                <a:latin typeface="Malgun Gothic"/>
                <a:cs typeface="Malgun Gothic"/>
              </a:rPr>
              <a:t>9,054</a:t>
            </a:r>
            <a:r>
              <a:rPr sz="2800" b="1" spc="-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가구 </a:t>
            </a:r>
            <a:r>
              <a:rPr sz="2800" b="1" spc="-10" dirty="0">
                <a:latin typeface="Malgun Gothic"/>
                <a:cs typeface="Malgun Gothic"/>
              </a:rPr>
              <a:t>(22,752명)</a:t>
            </a:r>
            <a:endParaRPr sz="2800">
              <a:latin typeface="Malgun Gothic"/>
              <a:cs typeface="Malgun Gothic"/>
            </a:endParaRPr>
          </a:p>
          <a:p>
            <a:pPr marL="904875" indent="-273685">
              <a:lnSpc>
                <a:spcPct val="100000"/>
              </a:lnSpc>
              <a:spcBef>
                <a:spcPts val="2315"/>
              </a:spcBef>
              <a:buChar char="□"/>
              <a:tabLst>
                <a:tab pos="904875" algn="l"/>
              </a:tabLst>
            </a:pPr>
            <a:r>
              <a:rPr sz="1600" b="1" dirty="0">
                <a:latin typeface="Malgun Gothic"/>
                <a:cs typeface="Malgun Gothic"/>
              </a:rPr>
              <a:t>과채류</a:t>
            </a:r>
            <a:r>
              <a:rPr sz="1100" b="1" dirty="0">
                <a:latin typeface="Malgun Gothic"/>
                <a:cs typeface="Malgun Gothic"/>
              </a:rPr>
              <a:t>(참외,</a:t>
            </a:r>
            <a:r>
              <a:rPr sz="1100" b="1" spc="-20" dirty="0">
                <a:latin typeface="Malgun Gothic"/>
                <a:cs typeface="Malgun Gothic"/>
              </a:rPr>
              <a:t> </a:t>
            </a:r>
            <a:r>
              <a:rPr sz="1100" b="1" dirty="0">
                <a:latin typeface="Malgun Gothic"/>
                <a:cs typeface="Malgun Gothic"/>
              </a:rPr>
              <a:t>딸기</a:t>
            </a:r>
            <a:r>
              <a:rPr sz="1100" b="1" spc="-20" dirty="0">
                <a:latin typeface="Malgun Gothic"/>
                <a:cs typeface="Malgun Gothic"/>
              </a:rPr>
              <a:t> </a:t>
            </a:r>
            <a:r>
              <a:rPr sz="1100" b="1" dirty="0">
                <a:latin typeface="Malgun Gothic"/>
                <a:cs typeface="Malgun Gothic"/>
              </a:rPr>
              <a:t>등)</a:t>
            </a:r>
            <a:r>
              <a:rPr sz="1100" b="1" spc="-2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182.8ha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501" y="4004208"/>
            <a:ext cx="25685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7660" indent="273685">
              <a:lnSpc>
                <a:spcPct val="150000"/>
              </a:lnSpc>
              <a:spcBef>
                <a:spcPts val="10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엽채류</a:t>
            </a:r>
            <a:r>
              <a:rPr sz="1100" b="1" dirty="0">
                <a:latin typeface="Malgun Gothic"/>
                <a:cs typeface="Malgun Gothic"/>
              </a:rPr>
              <a:t>(양배추,</a:t>
            </a:r>
            <a:r>
              <a:rPr sz="1100" b="1" spc="-20" dirty="0">
                <a:latin typeface="Malgun Gothic"/>
                <a:cs typeface="Malgun Gothic"/>
              </a:rPr>
              <a:t> </a:t>
            </a:r>
            <a:r>
              <a:rPr sz="1100" b="1" dirty="0">
                <a:latin typeface="Malgun Gothic"/>
                <a:cs typeface="Malgun Gothic"/>
              </a:rPr>
              <a:t>시금치</a:t>
            </a:r>
            <a:r>
              <a:rPr sz="1100" b="1" spc="-25" dirty="0">
                <a:latin typeface="Malgun Gothic"/>
                <a:cs typeface="Malgun Gothic"/>
              </a:rPr>
              <a:t> </a:t>
            </a:r>
            <a:r>
              <a:rPr sz="1100" b="1" dirty="0">
                <a:latin typeface="Malgun Gothic"/>
                <a:cs typeface="Malgun Gothic"/>
              </a:rPr>
              <a:t>등)</a:t>
            </a:r>
            <a:r>
              <a:rPr sz="1100" b="1" spc="145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: </a:t>
            </a:r>
            <a:r>
              <a:rPr sz="1600" b="1" spc="-10" dirty="0">
                <a:latin typeface="Malgun Gothic"/>
                <a:cs typeface="Malgun Gothic"/>
              </a:rPr>
              <a:t>204.6ha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근채류</a:t>
            </a:r>
            <a:r>
              <a:rPr sz="1000" b="1" dirty="0">
                <a:latin typeface="Malgun Gothic"/>
                <a:cs typeface="Malgun Gothic"/>
              </a:rPr>
              <a:t>(당근,</a:t>
            </a:r>
            <a:r>
              <a:rPr sz="1000" b="1" spc="-10" dirty="0">
                <a:latin typeface="Malgun Gothic"/>
                <a:cs typeface="Malgun Gothic"/>
              </a:rPr>
              <a:t> </a:t>
            </a:r>
            <a:r>
              <a:rPr sz="1000" b="1" dirty="0">
                <a:latin typeface="Malgun Gothic"/>
                <a:cs typeface="Malgun Gothic"/>
              </a:rPr>
              <a:t>우엉</a:t>
            </a:r>
            <a:r>
              <a:rPr sz="1000" b="1" spc="-20" dirty="0">
                <a:latin typeface="Malgun Gothic"/>
                <a:cs typeface="Malgun Gothic"/>
              </a:rPr>
              <a:t> </a:t>
            </a:r>
            <a:r>
              <a:rPr sz="1000" b="1" dirty="0">
                <a:latin typeface="Malgun Gothic"/>
                <a:cs typeface="Malgun Gothic"/>
              </a:rPr>
              <a:t>등)</a:t>
            </a:r>
            <a:r>
              <a:rPr sz="1000" b="1" spc="-2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60.9ha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조미채</a:t>
            </a:r>
            <a:r>
              <a:rPr sz="1100" b="1" dirty="0">
                <a:solidFill>
                  <a:srgbClr val="FF0000"/>
                </a:solidFill>
                <a:latin typeface="Malgun Gothic"/>
                <a:cs typeface="Malgun Gothic"/>
              </a:rPr>
              <a:t>(양념류)</a:t>
            </a:r>
            <a:r>
              <a:rPr sz="1100" b="1" spc="-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sz="16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Malgun Gothic"/>
                <a:cs typeface="Malgun Gothic"/>
              </a:rPr>
              <a:t>434.9ha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화훼류</a:t>
            </a:r>
            <a:r>
              <a:rPr sz="1600" b="1" spc="-1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18.5ha</a:t>
            </a:r>
            <a:endParaRPr sz="1600">
              <a:latin typeface="Malgun Gothic"/>
              <a:cs typeface="Malgun Gothic"/>
            </a:endParaRPr>
          </a:p>
          <a:p>
            <a:pPr marL="286385" indent="-273685">
              <a:lnSpc>
                <a:spcPct val="100000"/>
              </a:lnSpc>
              <a:spcBef>
                <a:spcPts val="960"/>
              </a:spcBef>
              <a:buChar char="□"/>
              <a:tabLst>
                <a:tab pos="286385" algn="l"/>
              </a:tabLst>
            </a:pPr>
            <a:r>
              <a:rPr sz="1600" b="1" dirty="0">
                <a:latin typeface="Malgun Gothic"/>
                <a:cs typeface="Malgun Gothic"/>
              </a:rPr>
              <a:t>벼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공동</a:t>
            </a:r>
            <a:r>
              <a:rPr sz="1600" b="1" spc="-1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육묘장</a:t>
            </a:r>
            <a:r>
              <a:rPr sz="1600" b="1" spc="-1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25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51개소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5309" y="385318"/>
            <a:ext cx="34213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85" dirty="0">
                <a:solidFill>
                  <a:srgbClr val="000000"/>
                </a:solidFill>
              </a:rPr>
              <a:t>귀농•귀촌의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spc="-25" dirty="0">
                <a:solidFill>
                  <a:srgbClr val="000000"/>
                </a:solidFill>
              </a:rPr>
              <a:t>개념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6653" y="1477136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6FF"/>
                </a:solidFill>
                <a:latin typeface="Malgun Gothic"/>
                <a:cs typeface="Malgun Gothic"/>
              </a:rPr>
              <a:t>1.</a:t>
            </a:r>
            <a:r>
              <a:rPr sz="2400" b="1" spc="-5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2400" b="1" spc="229" dirty="0">
                <a:solidFill>
                  <a:srgbClr val="0066FF"/>
                </a:solidFill>
                <a:latin typeface="Malgun Gothic"/>
                <a:cs typeface="Malgun Gothic"/>
              </a:rPr>
              <a:t>귀농•귀촌의</a:t>
            </a:r>
            <a:r>
              <a:rPr sz="2400" b="1" spc="5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66FF"/>
                </a:solidFill>
                <a:latin typeface="Malgun Gothic"/>
                <a:cs typeface="Malgun Gothic"/>
              </a:rPr>
              <a:t>정의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263" y="2095500"/>
            <a:ext cx="11139170" cy="4022090"/>
            <a:chOff x="588263" y="2095500"/>
            <a:chExt cx="11139170" cy="4022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63" y="2095500"/>
              <a:ext cx="5647944" cy="22372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9235" y="3878579"/>
              <a:ext cx="5647944" cy="22387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76796" y="1932355"/>
            <a:ext cx="5276215" cy="177927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11150" indent="-298450">
              <a:lnSpc>
                <a:spcPct val="100000"/>
              </a:lnSpc>
              <a:spcBef>
                <a:spcPts val="1240"/>
              </a:spcBef>
              <a:buChar char="■"/>
              <a:tabLst>
                <a:tab pos="311150" algn="l"/>
              </a:tabLst>
            </a:pPr>
            <a:r>
              <a:rPr sz="1800" b="1" spc="125" dirty="0">
                <a:solidFill>
                  <a:srgbClr val="00CC00"/>
                </a:solidFill>
                <a:latin typeface="Source Han Sans KR"/>
                <a:cs typeface="Source Han Sans KR"/>
              </a:rPr>
              <a:t>귀농</a:t>
            </a:r>
            <a:r>
              <a:rPr sz="1800" b="1" spc="85" dirty="0">
                <a:solidFill>
                  <a:srgbClr val="00CC00"/>
                </a:solidFill>
                <a:latin typeface="Source Han Sans KR"/>
                <a:cs typeface="Source Han Sans KR"/>
              </a:rPr>
              <a:t>(歸農 : </a:t>
            </a:r>
            <a:r>
              <a:rPr sz="1800" b="1" dirty="0">
                <a:solidFill>
                  <a:srgbClr val="00CC00"/>
                </a:solidFill>
                <a:latin typeface="Source Han Sans KR"/>
                <a:cs typeface="Source Han Sans KR"/>
              </a:rPr>
              <a:t>return</a:t>
            </a:r>
            <a:r>
              <a:rPr sz="1800" b="1" spc="170" dirty="0">
                <a:solidFill>
                  <a:srgbClr val="00CC00"/>
                </a:solidFill>
                <a:latin typeface="Source Han Sans KR"/>
                <a:cs typeface="Source Han Sans KR"/>
              </a:rPr>
              <a:t> </a:t>
            </a:r>
            <a:r>
              <a:rPr sz="1800" b="1" spc="-20" dirty="0">
                <a:solidFill>
                  <a:srgbClr val="00CC00"/>
                </a:solidFill>
                <a:latin typeface="Source Han Sans KR"/>
                <a:cs typeface="Source Han Sans KR"/>
              </a:rPr>
              <a:t>farm)</a:t>
            </a:r>
            <a:endParaRPr sz="1800">
              <a:latin typeface="Source Han Sans KR"/>
              <a:cs typeface="Source Han Sans KR"/>
            </a:endParaRPr>
          </a:p>
          <a:p>
            <a:pPr marL="12700" marR="5080" algn="just">
              <a:lnSpc>
                <a:spcPct val="150000"/>
              </a:lnSpc>
              <a:spcBef>
                <a:spcPts val="50"/>
              </a:spcBef>
            </a:pPr>
            <a:r>
              <a:rPr sz="1600" b="1" dirty="0">
                <a:latin typeface="Malgun Gothic"/>
                <a:cs typeface="Malgun Gothic"/>
              </a:rPr>
              <a:t>농어촌</a:t>
            </a:r>
            <a:r>
              <a:rPr sz="1600" b="1" spc="35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이외의</a:t>
            </a:r>
            <a:r>
              <a:rPr sz="1600" b="1" spc="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지역에</a:t>
            </a:r>
            <a:r>
              <a:rPr sz="160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거주하는</a:t>
            </a:r>
            <a:r>
              <a:rPr sz="1600" b="1" spc="5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농업인이</a:t>
            </a:r>
            <a:r>
              <a:rPr sz="160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아닌</a:t>
            </a:r>
            <a:r>
              <a:rPr sz="1600" b="1" spc="5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사람이</a:t>
            </a:r>
            <a:r>
              <a:rPr sz="160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대 </a:t>
            </a:r>
            <a:r>
              <a:rPr sz="1600" b="1" dirty="0">
                <a:latin typeface="Malgun Gothic"/>
                <a:cs typeface="Malgun Gothic"/>
              </a:rPr>
              <a:t>통령령으로</a:t>
            </a:r>
            <a:r>
              <a:rPr sz="1600" b="1" spc="27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정하는</a:t>
            </a:r>
            <a:r>
              <a:rPr sz="1600" b="1" spc="270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농업인이</a:t>
            </a:r>
            <a:r>
              <a:rPr sz="1600" b="1" spc="26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되기</a:t>
            </a:r>
            <a:r>
              <a:rPr sz="1600" b="1" spc="27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위하여</a:t>
            </a:r>
            <a:r>
              <a:rPr sz="1600" b="1" spc="27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Malgun Gothic"/>
                <a:cs typeface="Malgun Gothic"/>
              </a:rPr>
              <a:t>농촌지역으로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이주한</a:t>
            </a:r>
            <a:r>
              <a:rPr sz="1600" b="1" spc="-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사람.</a:t>
            </a:r>
            <a:endParaRPr sz="16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Malgun Gothic"/>
                <a:cs typeface="Malgun Gothic"/>
              </a:rPr>
              <a:t>→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귀농어ᆞ귀촌 활성화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및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지원에 관한</a:t>
            </a:r>
            <a:r>
              <a:rPr sz="1200" spc="-10" dirty="0">
                <a:latin typeface="Malgun Gothic"/>
                <a:cs typeface="Malgun Gothic"/>
              </a:rPr>
              <a:t> 법률(‘15.7.21)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653" y="4241993"/>
            <a:ext cx="5309870" cy="230822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11150" indent="-298450">
              <a:lnSpc>
                <a:spcPct val="100000"/>
              </a:lnSpc>
              <a:spcBef>
                <a:spcPts val="1240"/>
              </a:spcBef>
              <a:buChar char="■"/>
              <a:tabLst>
                <a:tab pos="311150" algn="l"/>
              </a:tabLst>
            </a:pPr>
            <a:r>
              <a:rPr sz="1800" b="1" spc="125" dirty="0">
                <a:solidFill>
                  <a:srgbClr val="00CC00"/>
                </a:solidFill>
                <a:latin typeface="Source Han Sans KR"/>
                <a:cs typeface="Source Han Sans KR"/>
              </a:rPr>
              <a:t>귀촌</a:t>
            </a:r>
            <a:r>
              <a:rPr sz="1800" b="1" spc="85" dirty="0">
                <a:solidFill>
                  <a:srgbClr val="00CC00"/>
                </a:solidFill>
                <a:latin typeface="Source Han Sans KR"/>
                <a:cs typeface="Source Han Sans KR"/>
              </a:rPr>
              <a:t>(歸村 : </a:t>
            </a:r>
            <a:r>
              <a:rPr sz="1800" b="1" dirty="0">
                <a:solidFill>
                  <a:srgbClr val="00CC00"/>
                </a:solidFill>
                <a:latin typeface="Source Han Sans KR"/>
                <a:cs typeface="Source Han Sans KR"/>
              </a:rPr>
              <a:t>return</a:t>
            </a:r>
            <a:r>
              <a:rPr sz="1800" b="1" spc="170" dirty="0">
                <a:solidFill>
                  <a:srgbClr val="00CC00"/>
                </a:solidFill>
                <a:latin typeface="Source Han Sans KR"/>
                <a:cs typeface="Source Han Sans KR"/>
              </a:rPr>
              <a:t> </a:t>
            </a:r>
            <a:r>
              <a:rPr sz="1800" b="1" dirty="0">
                <a:solidFill>
                  <a:srgbClr val="00CC00"/>
                </a:solidFill>
                <a:latin typeface="Source Han Sans KR"/>
                <a:cs typeface="Source Han Sans KR"/>
              </a:rPr>
              <a:t>to</a:t>
            </a:r>
            <a:r>
              <a:rPr sz="1800" b="1" spc="185" dirty="0">
                <a:solidFill>
                  <a:srgbClr val="00CC00"/>
                </a:solidFill>
                <a:latin typeface="Source Han Sans KR"/>
                <a:cs typeface="Source Han Sans KR"/>
              </a:rPr>
              <a:t> </a:t>
            </a:r>
            <a:r>
              <a:rPr sz="1800" b="1" spc="50" dirty="0">
                <a:solidFill>
                  <a:srgbClr val="00CC00"/>
                </a:solidFill>
                <a:latin typeface="Source Han Sans KR"/>
                <a:cs typeface="Source Han Sans KR"/>
              </a:rPr>
              <a:t>rural)</a:t>
            </a:r>
            <a:endParaRPr sz="1800">
              <a:latin typeface="Source Han Sans KR"/>
              <a:cs typeface="Source Han Sans KR"/>
            </a:endParaRPr>
          </a:p>
          <a:p>
            <a:pPr marL="12700" marR="5080" algn="just">
              <a:lnSpc>
                <a:spcPct val="150000"/>
              </a:lnSpc>
              <a:spcBef>
                <a:spcPts val="45"/>
              </a:spcBef>
            </a:pPr>
            <a:r>
              <a:rPr sz="1600" b="1" dirty="0">
                <a:latin typeface="Malgun Gothic"/>
                <a:cs typeface="Malgun Gothic"/>
              </a:rPr>
              <a:t>농어촌</a:t>
            </a:r>
            <a:r>
              <a:rPr sz="1600" b="1" spc="18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이외의</a:t>
            </a:r>
            <a:r>
              <a:rPr sz="1600" b="1" spc="204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지역에</a:t>
            </a:r>
            <a:r>
              <a:rPr sz="1600" b="1" spc="19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거주하는</a:t>
            </a:r>
            <a:r>
              <a:rPr sz="1600" b="1" spc="204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농어업인이</a:t>
            </a:r>
            <a:r>
              <a:rPr sz="1600" b="1" spc="19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아닌</a:t>
            </a:r>
            <a:r>
              <a:rPr sz="1600" b="1" spc="19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Malgun Gothic"/>
                <a:cs typeface="Malgun Gothic"/>
              </a:rPr>
              <a:t>사람이 </a:t>
            </a:r>
            <a:r>
              <a:rPr sz="1600" b="1" dirty="0">
                <a:latin typeface="Malgun Gothic"/>
                <a:cs typeface="Malgun Gothic"/>
              </a:rPr>
              <a:t>농어촌</a:t>
            </a:r>
            <a:r>
              <a:rPr sz="1600" b="1" spc="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지역에</a:t>
            </a:r>
            <a:r>
              <a:rPr sz="1600" b="1" spc="30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자발적으로</a:t>
            </a:r>
            <a:r>
              <a:rPr sz="160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이주한</a:t>
            </a:r>
            <a:r>
              <a:rPr sz="1600" b="1" spc="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0000"/>
                </a:solidFill>
                <a:latin typeface="Malgun Gothic"/>
                <a:cs typeface="Malgun Gothic"/>
              </a:rPr>
              <a:t>사람으로서</a:t>
            </a:r>
            <a:r>
              <a:rPr sz="160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대통령령으 </a:t>
            </a:r>
            <a:r>
              <a:rPr sz="1600" b="1" dirty="0">
                <a:latin typeface="Malgun Gothic"/>
                <a:cs typeface="Malgun Gothic"/>
              </a:rPr>
              <a:t>로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정하는</a:t>
            </a:r>
            <a:r>
              <a:rPr sz="1600" b="1" spc="-25" dirty="0">
                <a:latin typeface="Malgun Gothic"/>
                <a:cs typeface="Malgun Gothic"/>
              </a:rPr>
              <a:t> 사람</a:t>
            </a:r>
            <a:endParaRPr sz="16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Malgun Gothic"/>
                <a:cs typeface="Malgun Gothic"/>
              </a:rPr>
              <a:t>→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귀농어ᆞ귀촌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활성화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및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지원에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관한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법률(‘15.7.21)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200">
              <a:latin typeface="Malgun Gothic"/>
              <a:cs typeface="Malgun Gothic"/>
            </a:endParaRPr>
          </a:p>
          <a:p>
            <a:pPr marL="73025" algn="just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귀농ᆞ귀촌종합센터(2020),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귀촌ᆞ귀촌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가이드북,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pp.5~6&gt;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329" y="1413128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6FF"/>
                </a:solidFill>
              </a:rPr>
              <a:t>2. 귀농창업의</a:t>
            </a:r>
            <a:r>
              <a:rPr spc="-5" dirty="0">
                <a:solidFill>
                  <a:srgbClr val="0066FF"/>
                </a:solidFill>
              </a:rPr>
              <a:t> </a:t>
            </a:r>
            <a:r>
              <a:rPr spc="-25" dirty="0">
                <a:solidFill>
                  <a:srgbClr val="0066FF"/>
                </a:solidFill>
              </a:rPr>
              <a:t>개념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459" y="1938527"/>
            <a:ext cx="9203055" cy="4522470"/>
            <a:chOff x="632459" y="1938527"/>
            <a:chExt cx="9203055" cy="4522470"/>
          </a:xfrm>
        </p:grpSpPr>
        <p:sp>
          <p:nvSpPr>
            <p:cNvPr id="4" name="object 4"/>
            <p:cNvSpPr/>
            <p:nvPr/>
          </p:nvSpPr>
          <p:spPr>
            <a:xfrm>
              <a:off x="641019" y="5308092"/>
              <a:ext cx="1765300" cy="1141730"/>
            </a:xfrm>
            <a:custGeom>
              <a:avLst/>
              <a:gdLst/>
              <a:ahLst/>
              <a:cxnLst/>
              <a:rect l="l" t="t" r="r" b="b"/>
              <a:pathLst>
                <a:path w="1765300" h="1141729">
                  <a:moveTo>
                    <a:pt x="1764919" y="0"/>
                  </a:moveTo>
                  <a:lnTo>
                    <a:pt x="0" y="0"/>
                  </a:lnTo>
                  <a:lnTo>
                    <a:pt x="0" y="1141539"/>
                  </a:lnTo>
                  <a:lnTo>
                    <a:pt x="1764919" y="1141539"/>
                  </a:lnTo>
                  <a:lnTo>
                    <a:pt x="176491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459" y="1938527"/>
              <a:ext cx="9202674" cy="4522470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1019" y="1947164"/>
          <a:ext cx="9198610" cy="446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4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2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귀농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(Return</a:t>
                      </a:r>
                      <a:r>
                        <a:rPr sz="1800" b="1" spc="-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farm)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82270" indent="-290830">
                        <a:lnSpc>
                          <a:spcPct val="100000"/>
                        </a:lnSpc>
                        <a:buChar char="○"/>
                        <a:tabLst>
                          <a:tab pos="382270" algn="l"/>
                        </a:tabLst>
                      </a:pPr>
                      <a:r>
                        <a:rPr sz="1600" b="1" dirty="0">
                          <a:solidFill>
                            <a:srgbClr val="339933"/>
                          </a:solidFill>
                          <a:latin typeface="Malgun Gothic"/>
                          <a:cs typeface="Malgun Gothic"/>
                        </a:rPr>
                        <a:t>법률적</a:t>
                      </a:r>
                      <a:r>
                        <a:rPr sz="1600" b="1" spc="80" dirty="0">
                          <a:solidFill>
                            <a:srgbClr val="3399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농어촌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이외의</a:t>
                      </a:r>
                      <a:r>
                        <a:rPr sz="1600" b="1" spc="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지역에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거주하는</a:t>
                      </a:r>
                      <a:r>
                        <a:rPr sz="1600" b="1" spc="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농업인이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아닌</a:t>
                      </a:r>
                      <a:r>
                        <a:rPr sz="1600" b="1" spc="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사람이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10" dirty="0">
                          <a:latin typeface="Malgun Gothic"/>
                          <a:cs typeface="Malgun Gothic"/>
                        </a:rPr>
                        <a:t>대통령령으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600" b="1" dirty="0">
                          <a:latin typeface="Malgun Gothic"/>
                          <a:cs typeface="Malgun Gothic"/>
                        </a:rPr>
                        <a:t>로</a:t>
                      </a:r>
                      <a:r>
                        <a:rPr sz="1600" b="1" spc="-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정하는</a:t>
                      </a:r>
                      <a:r>
                        <a:rPr sz="160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농업인이</a:t>
                      </a:r>
                      <a:r>
                        <a:rPr sz="1600" b="1" spc="-4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되기</a:t>
                      </a:r>
                      <a:r>
                        <a:rPr sz="1600" b="1" spc="-5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위하여</a:t>
                      </a:r>
                      <a:r>
                        <a:rPr sz="1600" b="1" spc="-5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농촌지역으로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이주한</a:t>
                      </a:r>
                      <a:r>
                        <a:rPr sz="1600" b="1" spc="-6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사람(농촌지원법,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10" dirty="0">
                          <a:latin typeface="Malgun Gothic"/>
                          <a:cs typeface="Malgun Gothic"/>
                        </a:rPr>
                        <a:t>2015).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91440" marR="24130" indent="282575">
                        <a:lnSpc>
                          <a:spcPct val="150000"/>
                        </a:lnSpc>
                        <a:buChar char="○"/>
                        <a:tabLst>
                          <a:tab pos="374015" algn="l"/>
                        </a:tabLst>
                      </a:pPr>
                      <a:r>
                        <a:rPr sz="1600" b="1" dirty="0">
                          <a:solidFill>
                            <a:srgbClr val="339933"/>
                          </a:solidFill>
                          <a:latin typeface="Malgun Gothic"/>
                          <a:cs typeface="Malgun Gothic"/>
                        </a:rPr>
                        <a:t>학문적</a:t>
                      </a:r>
                      <a:r>
                        <a:rPr sz="1600" b="1" spc="25" dirty="0">
                          <a:solidFill>
                            <a:srgbClr val="3399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00" b="1" spc="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농촌</a:t>
                      </a:r>
                      <a:r>
                        <a:rPr sz="1600" b="1" spc="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이외의</a:t>
                      </a:r>
                      <a:r>
                        <a:rPr sz="16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지역에서</a:t>
                      </a:r>
                      <a:r>
                        <a:rPr sz="16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농촌으로</a:t>
                      </a:r>
                      <a:r>
                        <a:rPr sz="16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거주지를</a:t>
                      </a:r>
                      <a:r>
                        <a:rPr sz="16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이용하여</a:t>
                      </a:r>
                      <a:r>
                        <a:rPr sz="1600" b="1" spc="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주업</a:t>
                      </a:r>
                      <a:r>
                        <a:rPr sz="1600" b="1" spc="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또는</a:t>
                      </a:r>
                      <a:r>
                        <a:rPr sz="16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직종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sz="16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농업으로</a:t>
                      </a:r>
                      <a:r>
                        <a:rPr sz="16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전환하고</a:t>
                      </a:r>
                      <a:r>
                        <a:rPr sz="1600" b="1" spc="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농업을</a:t>
                      </a:r>
                      <a:r>
                        <a:rPr sz="1600" b="1" spc="4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통하여</a:t>
                      </a:r>
                      <a:r>
                        <a:rPr sz="1600" b="1" spc="4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소득창출이</a:t>
                      </a:r>
                      <a:r>
                        <a:rPr sz="1600" b="1" spc="3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이루어져</a:t>
                      </a:r>
                      <a:r>
                        <a:rPr sz="1600" b="1" spc="3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삶의</a:t>
                      </a:r>
                      <a:r>
                        <a:rPr sz="1600" b="1" spc="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경제적</a:t>
                      </a:r>
                      <a:r>
                        <a:rPr sz="1600" b="1" spc="3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가치를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latin typeface="Malgun Gothic"/>
                          <a:cs typeface="Malgun Gothic"/>
                        </a:rPr>
                        <a:t>실현하고</a:t>
                      </a:r>
                      <a:r>
                        <a:rPr sz="16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하는</a:t>
                      </a:r>
                      <a:r>
                        <a:rPr sz="16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행위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(김정섭,</a:t>
                      </a:r>
                      <a:r>
                        <a:rPr sz="120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2009; 강대구,</a:t>
                      </a:r>
                      <a:r>
                        <a:rPr sz="12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2006;</a:t>
                      </a:r>
                      <a:r>
                        <a:rPr sz="12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우성호</a:t>
                      </a:r>
                      <a:r>
                        <a:rPr sz="12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외,</a:t>
                      </a:r>
                      <a:r>
                        <a:rPr sz="120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b="1" dirty="0">
                          <a:latin typeface="Malgun Gothic"/>
                          <a:cs typeface="Malgun Gothic"/>
                        </a:rPr>
                        <a:t>2015 </a:t>
                      </a:r>
                      <a:r>
                        <a:rPr sz="1200" b="1" spc="-25" dirty="0">
                          <a:latin typeface="Malgun Gothic"/>
                          <a:cs typeface="Malgun Gothic"/>
                        </a:rPr>
                        <a:t>등).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7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창업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(Start-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up)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8636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130" algn="just">
                        <a:lnSpc>
                          <a:spcPct val="150100"/>
                        </a:lnSpc>
                        <a:spcBef>
                          <a:spcPts val="409"/>
                        </a:spcBef>
                      </a:pPr>
                      <a:r>
                        <a:rPr sz="1600" b="1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개인이나</a:t>
                      </a:r>
                      <a:r>
                        <a:rPr sz="1600" b="1" spc="90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법인이</a:t>
                      </a:r>
                      <a:r>
                        <a:rPr sz="1600" b="1" spc="100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수익창출을</a:t>
                      </a:r>
                      <a:r>
                        <a:rPr sz="1600" b="1" spc="90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목적으로</a:t>
                      </a:r>
                      <a:r>
                        <a:rPr sz="1600" b="1" spc="90" dirty="0">
                          <a:solidFill>
                            <a:srgbClr val="FF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기업을</a:t>
                      </a:r>
                      <a:r>
                        <a:rPr sz="1600" b="1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새로이</a:t>
                      </a:r>
                      <a:r>
                        <a:rPr sz="1600" b="1" spc="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만들거나</a:t>
                      </a:r>
                      <a:r>
                        <a:rPr sz="1600" b="1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창업자가</a:t>
                      </a:r>
                      <a:r>
                        <a:rPr sz="1600" b="1" spc="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사업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아이디어를</a:t>
                      </a:r>
                      <a:r>
                        <a:rPr sz="16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갖추고</a:t>
                      </a:r>
                      <a:r>
                        <a:rPr sz="16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보유자원을</a:t>
                      </a:r>
                      <a:r>
                        <a:rPr sz="1600" b="1" spc="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결합하여</a:t>
                      </a:r>
                      <a:r>
                        <a:rPr sz="1600" b="1" spc="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시장이</a:t>
                      </a:r>
                      <a:r>
                        <a:rPr sz="1600" b="1" spc="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요구하는</a:t>
                      </a:r>
                      <a:r>
                        <a:rPr sz="16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제품</a:t>
                      </a:r>
                      <a:r>
                        <a:rPr sz="1600" b="1" spc="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6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서비스를</a:t>
                      </a:r>
                      <a:r>
                        <a:rPr sz="16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50" dirty="0">
                          <a:latin typeface="Malgun Gothic"/>
                          <a:cs typeface="Malgun Gothic"/>
                        </a:rPr>
                        <a:t>생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산하여</a:t>
                      </a:r>
                      <a:r>
                        <a:rPr sz="160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판매하는</a:t>
                      </a:r>
                      <a:r>
                        <a:rPr sz="160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활동을</a:t>
                      </a:r>
                      <a:r>
                        <a:rPr sz="160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개시하는</a:t>
                      </a:r>
                      <a:r>
                        <a:rPr sz="160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일</a:t>
                      </a:r>
                      <a:r>
                        <a:rPr sz="1100" b="1" dirty="0">
                          <a:latin typeface="Malgun Gothic"/>
                          <a:cs typeface="Malgun Gothic"/>
                        </a:rPr>
                        <a:t>(박춘엽,</a:t>
                      </a:r>
                      <a:r>
                        <a:rPr sz="110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2013).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725">
                <a:tc>
                  <a:txBody>
                    <a:bodyPr/>
                    <a:lstStyle/>
                    <a:p>
                      <a:pPr marL="167640" marR="161925" indent="190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귀농창업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(Return</a:t>
                      </a:r>
                      <a:r>
                        <a:rPr sz="1800" b="1" spc="-11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Farm Start-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up)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55575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130" algn="just">
                        <a:lnSpc>
                          <a:spcPts val="2880"/>
                        </a:lnSpc>
                        <a:spcBef>
                          <a:spcPts val="25"/>
                        </a:spcBef>
                      </a:pPr>
                      <a:r>
                        <a:rPr sz="1600" b="1" dirty="0">
                          <a:latin typeface="Malgun Gothic"/>
                          <a:cs typeface="Malgun Gothic"/>
                        </a:rPr>
                        <a:t>창업자가</a:t>
                      </a:r>
                      <a:r>
                        <a:rPr sz="1600" b="1" spc="1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주거지를</a:t>
                      </a:r>
                      <a:r>
                        <a:rPr sz="1600" b="1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농촌으로</a:t>
                      </a:r>
                      <a:r>
                        <a:rPr sz="1600" b="1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옮겨</a:t>
                      </a:r>
                      <a:r>
                        <a:rPr sz="1600" b="1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직종을</a:t>
                      </a:r>
                      <a:r>
                        <a:rPr sz="1600" b="1" spc="10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농업분야로</a:t>
                      </a:r>
                      <a:r>
                        <a:rPr sz="1600" b="1" spc="10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전환하고</a:t>
                      </a:r>
                      <a:r>
                        <a:rPr sz="1600" b="1" spc="114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농업인의</a:t>
                      </a:r>
                      <a:r>
                        <a:rPr sz="1600" b="1" spc="10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자격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sz="1600" b="1" spc="2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취득한</a:t>
                      </a:r>
                      <a:r>
                        <a:rPr sz="1600" b="1" spc="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이후에</a:t>
                      </a:r>
                      <a:r>
                        <a:rPr sz="1600" b="1" spc="3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농업경영체의</a:t>
                      </a:r>
                      <a:r>
                        <a:rPr sz="1600" b="1" spc="3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수익을</a:t>
                      </a:r>
                      <a:r>
                        <a:rPr sz="1600" b="1" spc="4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창출할</a:t>
                      </a:r>
                      <a:r>
                        <a:rPr sz="1600" b="1" spc="5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목적으로</a:t>
                      </a:r>
                      <a:r>
                        <a:rPr sz="1600" b="1" spc="3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제품과</a:t>
                      </a:r>
                      <a:r>
                        <a:rPr sz="1600" b="1" spc="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서비스를</a:t>
                      </a:r>
                      <a:r>
                        <a:rPr sz="16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생산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하여</a:t>
                      </a:r>
                      <a:r>
                        <a:rPr sz="160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판매하는</a:t>
                      </a:r>
                      <a:r>
                        <a:rPr sz="160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활동을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시작하는</a:t>
                      </a:r>
                      <a:r>
                        <a:rPr sz="160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일</a:t>
                      </a:r>
                      <a:r>
                        <a:rPr sz="1100" b="1" dirty="0">
                          <a:latin typeface="Malgun Gothic"/>
                          <a:cs typeface="Malgun Gothic"/>
                        </a:rPr>
                        <a:t>(박춘엽,</a:t>
                      </a:r>
                      <a:r>
                        <a:rPr sz="110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dirty="0">
                          <a:latin typeface="Malgun Gothic"/>
                          <a:cs typeface="Malgun Gothic"/>
                        </a:rPr>
                        <a:t>2013;</a:t>
                      </a:r>
                      <a:r>
                        <a:rPr sz="110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dirty="0">
                          <a:latin typeface="Malgun Gothic"/>
                          <a:cs typeface="Malgun Gothic"/>
                        </a:rPr>
                        <a:t>오구연,</a:t>
                      </a:r>
                      <a:r>
                        <a:rPr sz="110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2015).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9879647" y="1938147"/>
            <a:ext cx="1762760" cy="4540885"/>
            <a:chOff x="9879647" y="1938147"/>
            <a:chExt cx="1762760" cy="45408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9235" y="1947672"/>
              <a:ext cx="1743455" cy="4521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84409" y="1942909"/>
              <a:ext cx="1753235" cy="4531360"/>
            </a:xfrm>
            <a:custGeom>
              <a:avLst/>
              <a:gdLst/>
              <a:ahLst/>
              <a:cxnLst/>
              <a:rect l="l" t="t" r="r" b="b"/>
              <a:pathLst>
                <a:path w="1753234" h="4531360">
                  <a:moveTo>
                    <a:pt x="0" y="4531233"/>
                  </a:moveTo>
                  <a:lnTo>
                    <a:pt x="1752980" y="4531233"/>
                  </a:lnTo>
                  <a:lnTo>
                    <a:pt x="1752980" y="0"/>
                  </a:lnTo>
                  <a:lnTo>
                    <a:pt x="0" y="0"/>
                  </a:lnTo>
                  <a:lnTo>
                    <a:pt x="0" y="45312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917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6FF"/>
                </a:solidFill>
              </a:rPr>
              <a:t>3.</a:t>
            </a:r>
            <a:r>
              <a:rPr spc="-5" dirty="0">
                <a:solidFill>
                  <a:srgbClr val="0066FF"/>
                </a:solidFill>
              </a:rPr>
              <a:t> </a:t>
            </a:r>
            <a:r>
              <a:rPr spc="215" dirty="0">
                <a:solidFill>
                  <a:srgbClr val="0066FF"/>
                </a:solidFill>
              </a:rPr>
              <a:t>귀농•귀촌의</a:t>
            </a:r>
            <a:r>
              <a:rPr dirty="0">
                <a:solidFill>
                  <a:srgbClr val="0066FF"/>
                </a:solidFill>
              </a:rPr>
              <a:t> </a:t>
            </a:r>
            <a:r>
              <a:rPr spc="-25" dirty="0">
                <a:solidFill>
                  <a:srgbClr val="0066FF"/>
                </a:solidFill>
              </a:rPr>
              <a:t>중요성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86" y="1728406"/>
            <a:ext cx="4416171" cy="44161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66994" y="3760470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Malgun Gothic"/>
                <a:cs typeface="Malgun Gothic"/>
              </a:rPr>
              <a:t>중요성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5009" y="1887478"/>
            <a:ext cx="535305" cy="8159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000" b="1" spc="-25" dirty="0">
                <a:latin typeface="Malgun Gothic"/>
                <a:cs typeface="Malgun Gothic"/>
              </a:rPr>
              <a:t>부의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000" b="1" spc="-25" dirty="0">
                <a:latin typeface="Malgun Gothic"/>
                <a:cs typeface="Malgun Gothic"/>
              </a:rPr>
              <a:t>창출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2207" y="3473551"/>
            <a:ext cx="789305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29500"/>
              </a:lnSpc>
              <a:spcBef>
                <a:spcPts val="100"/>
              </a:spcBef>
            </a:pPr>
            <a:r>
              <a:rPr sz="2000" b="1" spc="-25" dirty="0">
                <a:latin typeface="Malgun Gothic"/>
                <a:cs typeface="Malgun Gothic"/>
              </a:rPr>
              <a:t>일자리 창출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6994" y="5058917"/>
            <a:ext cx="789305" cy="81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29500"/>
              </a:lnSpc>
              <a:spcBef>
                <a:spcPts val="95"/>
              </a:spcBef>
            </a:pPr>
            <a:r>
              <a:rPr sz="2000" b="1" spc="-25" dirty="0">
                <a:latin typeface="Malgun Gothic"/>
                <a:cs typeface="Malgun Gothic"/>
              </a:rPr>
              <a:t>자원의 활용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2034" y="3473551"/>
            <a:ext cx="789305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29500"/>
              </a:lnSpc>
              <a:spcBef>
                <a:spcPts val="100"/>
              </a:spcBef>
            </a:pPr>
            <a:r>
              <a:rPr sz="2000" b="1" spc="-25" dirty="0">
                <a:latin typeface="Malgun Gothic"/>
                <a:cs typeface="Malgun Gothic"/>
              </a:rPr>
              <a:t>삶의질 향상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12" y="2186939"/>
            <a:ext cx="2913888" cy="39593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6864" y="2186939"/>
            <a:ext cx="2980944" cy="39593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2031314"/>
            <a:ext cx="2623820" cy="173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indent="-29527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07975" algn="l"/>
              </a:tabLst>
            </a:pPr>
            <a:r>
              <a:rPr sz="1800" b="1" spc="200" dirty="0">
                <a:latin typeface="Malgun Gothic"/>
                <a:cs typeface="Malgun Gothic"/>
              </a:rPr>
              <a:t>귀농•귀촌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spc="-25" dirty="0">
                <a:latin typeface="Malgun Gothic"/>
                <a:cs typeface="Malgun Gothic"/>
              </a:rPr>
              <a:t>창업자</a:t>
            </a:r>
            <a:endParaRPr sz="1800">
              <a:latin typeface="Malgun Gothic"/>
              <a:cs typeface="Malgun Gothic"/>
            </a:endParaRPr>
          </a:p>
          <a:p>
            <a:pPr marL="308610" indent="-295910">
              <a:lnSpc>
                <a:spcPct val="100000"/>
              </a:lnSpc>
              <a:spcBef>
                <a:spcPts val="1789"/>
              </a:spcBef>
              <a:buAutoNum type="arabicParenR"/>
              <a:tabLst>
                <a:tab pos="308610" algn="l"/>
              </a:tabLst>
            </a:pPr>
            <a:r>
              <a:rPr sz="1800" b="1" spc="-20" dirty="0">
                <a:latin typeface="Malgun Gothic"/>
                <a:cs typeface="Malgun Gothic"/>
              </a:rPr>
              <a:t>창업자금</a:t>
            </a:r>
            <a:endParaRPr sz="1800">
              <a:latin typeface="Malgun Gothic"/>
              <a:cs typeface="Malgun Gothic"/>
            </a:endParaRPr>
          </a:p>
          <a:p>
            <a:pPr marL="308610" indent="-295910">
              <a:lnSpc>
                <a:spcPct val="100000"/>
              </a:lnSpc>
              <a:spcBef>
                <a:spcPts val="1515"/>
              </a:spcBef>
              <a:buAutoNum type="arabicParenR"/>
              <a:tabLst>
                <a:tab pos="308610" algn="l"/>
              </a:tabLst>
            </a:pPr>
            <a:r>
              <a:rPr sz="1800" b="1" dirty="0">
                <a:latin typeface="Malgun Gothic"/>
                <a:cs typeface="Malgun Gothic"/>
              </a:rPr>
              <a:t>창업 </a:t>
            </a:r>
            <a:r>
              <a:rPr sz="1800" b="1" spc="-10" dirty="0">
                <a:latin typeface="Malgun Gothic"/>
                <a:cs typeface="Malgun Gothic"/>
              </a:rPr>
              <a:t>아이디어(아이템)</a:t>
            </a:r>
            <a:endParaRPr sz="1800">
              <a:latin typeface="Malgun Gothic"/>
              <a:cs typeface="Malgun Gothic"/>
            </a:endParaRPr>
          </a:p>
          <a:p>
            <a:pPr marL="307975" indent="-295275">
              <a:lnSpc>
                <a:spcPct val="100000"/>
              </a:lnSpc>
              <a:spcBef>
                <a:spcPts val="1510"/>
              </a:spcBef>
              <a:buAutoNum type="arabicParenR"/>
              <a:tabLst>
                <a:tab pos="307975" algn="l"/>
              </a:tabLst>
            </a:pPr>
            <a:r>
              <a:rPr sz="1800" b="1" spc="-20" dirty="0">
                <a:latin typeface="Malgun Gothic"/>
                <a:cs typeface="Malgun Gothic"/>
              </a:rPr>
              <a:t>창업장소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8640" y="1568196"/>
            <a:ext cx="11010265" cy="4844415"/>
            <a:chOff x="548640" y="1568196"/>
            <a:chExt cx="11010265" cy="4844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1510" y="1568196"/>
              <a:ext cx="5237267" cy="40302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" y="3974591"/>
              <a:ext cx="6089142" cy="243763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8307" y="1410665"/>
            <a:ext cx="3545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6FF"/>
                </a:solidFill>
              </a:rPr>
              <a:t>4.</a:t>
            </a:r>
            <a:r>
              <a:rPr spc="5" dirty="0">
                <a:solidFill>
                  <a:srgbClr val="0066FF"/>
                </a:solidFill>
              </a:rPr>
              <a:t> </a:t>
            </a:r>
            <a:r>
              <a:rPr spc="210" dirty="0">
                <a:solidFill>
                  <a:srgbClr val="0066FF"/>
                </a:solidFill>
              </a:rPr>
              <a:t>귀농•귀촌의</a:t>
            </a:r>
            <a:r>
              <a:rPr dirty="0">
                <a:solidFill>
                  <a:srgbClr val="0066FF"/>
                </a:solidFill>
              </a:rPr>
              <a:t> </a:t>
            </a:r>
            <a:r>
              <a:rPr spc="-20" dirty="0">
                <a:solidFill>
                  <a:srgbClr val="0066FF"/>
                </a:solidFill>
              </a:rPr>
              <a:t>구성요소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617" y="352425"/>
            <a:ext cx="38284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65" dirty="0">
                <a:solidFill>
                  <a:srgbClr val="000000"/>
                </a:solidFill>
              </a:rPr>
              <a:t>귀농•귀촌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spc="-20" dirty="0">
                <a:solidFill>
                  <a:srgbClr val="000000"/>
                </a:solidFill>
              </a:rPr>
              <a:t>준비계획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518160" y="1466087"/>
            <a:ext cx="2013585" cy="1614170"/>
          </a:xfrm>
          <a:custGeom>
            <a:avLst/>
            <a:gdLst/>
            <a:ahLst/>
            <a:cxnLst/>
            <a:rect l="l" t="t" r="r" b="b"/>
            <a:pathLst>
              <a:path w="2013585" h="1614170">
                <a:moveTo>
                  <a:pt x="2013204" y="806958"/>
                </a:moveTo>
                <a:lnTo>
                  <a:pt x="2011807" y="764108"/>
                </a:lnTo>
                <a:lnTo>
                  <a:pt x="2007666" y="721842"/>
                </a:lnTo>
                <a:lnTo>
                  <a:pt x="2000846" y="680199"/>
                </a:lnTo>
                <a:lnTo>
                  <a:pt x="1991423" y="639267"/>
                </a:lnTo>
                <a:lnTo>
                  <a:pt x="1979472" y="599071"/>
                </a:lnTo>
                <a:lnTo>
                  <a:pt x="1965045" y="559689"/>
                </a:lnTo>
                <a:lnTo>
                  <a:pt x="1948230" y="521169"/>
                </a:lnTo>
                <a:lnTo>
                  <a:pt x="1929091" y="483565"/>
                </a:lnTo>
                <a:lnTo>
                  <a:pt x="1907679" y="446925"/>
                </a:lnTo>
                <a:lnTo>
                  <a:pt x="1884095" y="411314"/>
                </a:lnTo>
                <a:lnTo>
                  <a:pt x="1858378" y="376796"/>
                </a:lnTo>
                <a:lnTo>
                  <a:pt x="1830628" y="343420"/>
                </a:lnTo>
                <a:lnTo>
                  <a:pt x="1800898" y="311238"/>
                </a:lnTo>
                <a:lnTo>
                  <a:pt x="1769249" y="280301"/>
                </a:lnTo>
                <a:lnTo>
                  <a:pt x="1735759" y="250672"/>
                </a:lnTo>
                <a:lnTo>
                  <a:pt x="1700504" y="222415"/>
                </a:lnTo>
                <a:lnTo>
                  <a:pt x="1663547" y="195567"/>
                </a:lnTo>
                <a:lnTo>
                  <a:pt x="1624965" y="170205"/>
                </a:lnTo>
                <a:lnTo>
                  <a:pt x="1584820" y="146367"/>
                </a:lnTo>
                <a:lnTo>
                  <a:pt x="1543177" y="124117"/>
                </a:lnTo>
                <a:lnTo>
                  <a:pt x="1500111" y="103505"/>
                </a:lnTo>
                <a:lnTo>
                  <a:pt x="1455699" y="84594"/>
                </a:lnTo>
                <a:lnTo>
                  <a:pt x="1410004" y="67437"/>
                </a:lnTo>
                <a:lnTo>
                  <a:pt x="1363091" y="52082"/>
                </a:lnTo>
                <a:lnTo>
                  <a:pt x="1315046" y="38608"/>
                </a:lnTo>
                <a:lnTo>
                  <a:pt x="1265910" y="27038"/>
                </a:lnTo>
                <a:lnTo>
                  <a:pt x="1215783" y="17462"/>
                </a:lnTo>
                <a:lnTo>
                  <a:pt x="1164717" y="9906"/>
                </a:lnTo>
                <a:lnTo>
                  <a:pt x="1112774" y="4445"/>
                </a:lnTo>
                <a:lnTo>
                  <a:pt x="1060056" y="1130"/>
                </a:lnTo>
                <a:lnTo>
                  <a:pt x="1006602" y="0"/>
                </a:lnTo>
                <a:lnTo>
                  <a:pt x="953135" y="1130"/>
                </a:lnTo>
                <a:lnTo>
                  <a:pt x="900404" y="4445"/>
                </a:lnTo>
                <a:lnTo>
                  <a:pt x="848461" y="9906"/>
                </a:lnTo>
                <a:lnTo>
                  <a:pt x="797394" y="17462"/>
                </a:lnTo>
                <a:lnTo>
                  <a:pt x="747255" y="27038"/>
                </a:lnTo>
                <a:lnTo>
                  <a:pt x="698131" y="38608"/>
                </a:lnTo>
                <a:lnTo>
                  <a:pt x="650074" y="52082"/>
                </a:lnTo>
                <a:lnTo>
                  <a:pt x="603161" y="67437"/>
                </a:lnTo>
                <a:lnTo>
                  <a:pt x="557466" y="84594"/>
                </a:lnTo>
                <a:lnTo>
                  <a:pt x="513054" y="103505"/>
                </a:lnTo>
                <a:lnTo>
                  <a:pt x="469988" y="124117"/>
                </a:lnTo>
                <a:lnTo>
                  <a:pt x="428345" y="146367"/>
                </a:lnTo>
                <a:lnTo>
                  <a:pt x="388200" y="170205"/>
                </a:lnTo>
                <a:lnTo>
                  <a:pt x="349618" y="195567"/>
                </a:lnTo>
                <a:lnTo>
                  <a:pt x="312661" y="222415"/>
                </a:lnTo>
                <a:lnTo>
                  <a:pt x="277406" y="250672"/>
                </a:lnTo>
                <a:lnTo>
                  <a:pt x="243928" y="280301"/>
                </a:lnTo>
                <a:lnTo>
                  <a:pt x="212280" y="311238"/>
                </a:lnTo>
                <a:lnTo>
                  <a:pt x="182549" y="343420"/>
                </a:lnTo>
                <a:lnTo>
                  <a:pt x="154800" y="376796"/>
                </a:lnTo>
                <a:lnTo>
                  <a:pt x="129082" y="411314"/>
                </a:lnTo>
                <a:lnTo>
                  <a:pt x="105498" y="446925"/>
                </a:lnTo>
                <a:lnTo>
                  <a:pt x="84099" y="483565"/>
                </a:lnTo>
                <a:lnTo>
                  <a:pt x="64947" y="521169"/>
                </a:lnTo>
                <a:lnTo>
                  <a:pt x="48133" y="559689"/>
                </a:lnTo>
                <a:lnTo>
                  <a:pt x="33718" y="599071"/>
                </a:lnTo>
                <a:lnTo>
                  <a:pt x="21767" y="639267"/>
                </a:lnTo>
                <a:lnTo>
                  <a:pt x="12344" y="680199"/>
                </a:lnTo>
                <a:lnTo>
                  <a:pt x="5524" y="721842"/>
                </a:lnTo>
                <a:lnTo>
                  <a:pt x="1384" y="764108"/>
                </a:lnTo>
                <a:lnTo>
                  <a:pt x="0" y="806958"/>
                </a:lnTo>
                <a:lnTo>
                  <a:pt x="1384" y="849820"/>
                </a:lnTo>
                <a:lnTo>
                  <a:pt x="5524" y="892086"/>
                </a:lnTo>
                <a:lnTo>
                  <a:pt x="12344" y="933729"/>
                </a:lnTo>
                <a:lnTo>
                  <a:pt x="21767" y="974661"/>
                </a:lnTo>
                <a:lnTo>
                  <a:pt x="33718" y="1014857"/>
                </a:lnTo>
                <a:lnTo>
                  <a:pt x="48133" y="1054239"/>
                </a:lnTo>
                <a:lnTo>
                  <a:pt x="64947" y="1092758"/>
                </a:lnTo>
                <a:lnTo>
                  <a:pt x="84099" y="1130363"/>
                </a:lnTo>
                <a:lnTo>
                  <a:pt x="105498" y="1167003"/>
                </a:lnTo>
                <a:lnTo>
                  <a:pt x="129082" y="1202613"/>
                </a:lnTo>
                <a:lnTo>
                  <a:pt x="154800" y="1237132"/>
                </a:lnTo>
                <a:lnTo>
                  <a:pt x="182549" y="1270508"/>
                </a:lnTo>
                <a:lnTo>
                  <a:pt x="212280" y="1302689"/>
                </a:lnTo>
                <a:lnTo>
                  <a:pt x="243928" y="1333627"/>
                </a:lnTo>
                <a:lnTo>
                  <a:pt x="277406" y="1363256"/>
                </a:lnTo>
                <a:lnTo>
                  <a:pt x="312661" y="1391513"/>
                </a:lnTo>
                <a:lnTo>
                  <a:pt x="349618" y="1418361"/>
                </a:lnTo>
                <a:lnTo>
                  <a:pt x="388200" y="1443723"/>
                </a:lnTo>
                <a:lnTo>
                  <a:pt x="428345" y="1467561"/>
                </a:lnTo>
                <a:lnTo>
                  <a:pt x="469988" y="1489811"/>
                </a:lnTo>
                <a:lnTo>
                  <a:pt x="513054" y="1510423"/>
                </a:lnTo>
                <a:lnTo>
                  <a:pt x="557466" y="1529334"/>
                </a:lnTo>
                <a:lnTo>
                  <a:pt x="603161" y="1546491"/>
                </a:lnTo>
                <a:lnTo>
                  <a:pt x="650074" y="1561846"/>
                </a:lnTo>
                <a:lnTo>
                  <a:pt x="698131" y="1575320"/>
                </a:lnTo>
                <a:lnTo>
                  <a:pt x="747255" y="1586890"/>
                </a:lnTo>
                <a:lnTo>
                  <a:pt x="797394" y="1596466"/>
                </a:lnTo>
                <a:lnTo>
                  <a:pt x="848461" y="1604022"/>
                </a:lnTo>
                <a:lnTo>
                  <a:pt x="900404" y="1609483"/>
                </a:lnTo>
                <a:lnTo>
                  <a:pt x="953135" y="1612798"/>
                </a:lnTo>
                <a:lnTo>
                  <a:pt x="1006602" y="1613916"/>
                </a:lnTo>
                <a:lnTo>
                  <a:pt x="1060056" y="1612798"/>
                </a:lnTo>
                <a:lnTo>
                  <a:pt x="1112774" y="1609483"/>
                </a:lnTo>
                <a:lnTo>
                  <a:pt x="1164717" y="1604022"/>
                </a:lnTo>
                <a:lnTo>
                  <a:pt x="1215783" y="1596466"/>
                </a:lnTo>
                <a:lnTo>
                  <a:pt x="1265910" y="1586890"/>
                </a:lnTo>
                <a:lnTo>
                  <a:pt x="1315046" y="1575320"/>
                </a:lnTo>
                <a:lnTo>
                  <a:pt x="1363091" y="1561846"/>
                </a:lnTo>
                <a:lnTo>
                  <a:pt x="1410004" y="1546491"/>
                </a:lnTo>
                <a:lnTo>
                  <a:pt x="1455699" y="1529334"/>
                </a:lnTo>
                <a:lnTo>
                  <a:pt x="1500111" y="1510423"/>
                </a:lnTo>
                <a:lnTo>
                  <a:pt x="1543177" y="1489811"/>
                </a:lnTo>
                <a:lnTo>
                  <a:pt x="1584820" y="1467561"/>
                </a:lnTo>
                <a:lnTo>
                  <a:pt x="1624965" y="1443723"/>
                </a:lnTo>
                <a:lnTo>
                  <a:pt x="1663547" y="1418361"/>
                </a:lnTo>
                <a:lnTo>
                  <a:pt x="1700504" y="1391513"/>
                </a:lnTo>
                <a:lnTo>
                  <a:pt x="1735759" y="1363256"/>
                </a:lnTo>
                <a:lnTo>
                  <a:pt x="1769249" y="1333627"/>
                </a:lnTo>
                <a:lnTo>
                  <a:pt x="1800898" y="1302689"/>
                </a:lnTo>
                <a:lnTo>
                  <a:pt x="1830628" y="1270508"/>
                </a:lnTo>
                <a:lnTo>
                  <a:pt x="1858378" y="1237132"/>
                </a:lnTo>
                <a:lnTo>
                  <a:pt x="1884095" y="1202613"/>
                </a:lnTo>
                <a:lnTo>
                  <a:pt x="1907679" y="1167003"/>
                </a:lnTo>
                <a:lnTo>
                  <a:pt x="1929091" y="1130363"/>
                </a:lnTo>
                <a:lnTo>
                  <a:pt x="1948230" y="1092758"/>
                </a:lnTo>
                <a:lnTo>
                  <a:pt x="1965045" y="1054239"/>
                </a:lnTo>
                <a:lnTo>
                  <a:pt x="1979472" y="1014857"/>
                </a:lnTo>
                <a:lnTo>
                  <a:pt x="1991423" y="974661"/>
                </a:lnTo>
                <a:lnTo>
                  <a:pt x="2000846" y="933729"/>
                </a:lnTo>
                <a:lnTo>
                  <a:pt x="2007666" y="892086"/>
                </a:lnTo>
                <a:lnTo>
                  <a:pt x="2011807" y="849820"/>
                </a:lnTo>
                <a:lnTo>
                  <a:pt x="2013204" y="80695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0734" y="1744110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01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6992" y="1528843"/>
            <a:ext cx="7516495" cy="132143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50" dirty="0">
                <a:solidFill>
                  <a:srgbClr val="0066FF"/>
                </a:solidFill>
                <a:latin typeface="Source Han Sans KR"/>
                <a:cs typeface="Source Han Sans KR"/>
              </a:rPr>
              <a:t>농업</a:t>
            </a:r>
            <a:r>
              <a:rPr sz="2000" b="1" spc="145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dirty="0">
                <a:solidFill>
                  <a:srgbClr val="0066FF"/>
                </a:solidFill>
                <a:latin typeface="Arial"/>
                <a:cs typeface="Arial"/>
              </a:rPr>
              <a:t>•</a:t>
            </a:r>
            <a:r>
              <a:rPr sz="2000" b="1" spc="95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2000" b="1" spc="145" dirty="0">
                <a:solidFill>
                  <a:srgbClr val="0066FF"/>
                </a:solidFill>
                <a:latin typeface="Source Han Sans KR"/>
                <a:cs typeface="Source Han Sans KR"/>
              </a:rPr>
              <a:t>농촌에 </a:t>
            </a:r>
            <a:r>
              <a:rPr sz="2000" b="1" spc="150" dirty="0">
                <a:solidFill>
                  <a:srgbClr val="0066FF"/>
                </a:solidFill>
                <a:latin typeface="Source Han Sans KR"/>
                <a:cs typeface="Source Han Sans KR"/>
              </a:rPr>
              <a:t>대한</a:t>
            </a:r>
            <a:r>
              <a:rPr sz="2000" b="1" spc="145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이해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AutoNum type="arabicPeriod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귀농할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지역에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나를 믿고 도와줄 사람이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AutoNum type="arabicPeriod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마을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주민과 좋은 관계를 맺고 마찰 없이</a:t>
            </a:r>
            <a:r>
              <a:rPr sz="1800" b="1" spc="1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지내는 방법을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732" y="3112007"/>
            <a:ext cx="2022475" cy="1673860"/>
          </a:xfrm>
          <a:custGeom>
            <a:avLst/>
            <a:gdLst/>
            <a:ahLst/>
            <a:cxnLst/>
            <a:rect l="l" t="t" r="r" b="b"/>
            <a:pathLst>
              <a:path w="2022475" h="1673860">
                <a:moveTo>
                  <a:pt x="2022348" y="836676"/>
                </a:moveTo>
                <a:lnTo>
                  <a:pt x="2021027" y="793635"/>
                </a:lnTo>
                <a:lnTo>
                  <a:pt x="2017115" y="751141"/>
                </a:lnTo>
                <a:lnTo>
                  <a:pt x="2010689" y="709282"/>
                </a:lnTo>
                <a:lnTo>
                  <a:pt x="2001799" y="668083"/>
                </a:lnTo>
                <a:lnTo>
                  <a:pt x="1990509" y="627608"/>
                </a:lnTo>
                <a:lnTo>
                  <a:pt x="1976882" y="587895"/>
                </a:lnTo>
                <a:lnTo>
                  <a:pt x="1960981" y="549033"/>
                </a:lnTo>
                <a:lnTo>
                  <a:pt x="1942871" y="511035"/>
                </a:lnTo>
                <a:lnTo>
                  <a:pt x="1922627" y="473976"/>
                </a:lnTo>
                <a:lnTo>
                  <a:pt x="1900288" y="437896"/>
                </a:lnTo>
                <a:lnTo>
                  <a:pt x="1875942" y="402856"/>
                </a:lnTo>
                <a:lnTo>
                  <a:pt x="1849640" y="368909"/>
                </a:lnTo>
                <a:lnTo>
                  <a:pt x="1821446" y="336105"/>
                </a:lnTo>
                <a:lnTo>
                  <a:pt x="1791423" y="304507"/>
                </a:lnTo>
                <a:lnTo>
                  <a:pt x="1759648" y="274142"/>
                </a:lnTo>
                <a:lnTo>
                  <a:pt x="1726158" y="245084"/>
                </a:lnTo>
                <a:lnTo>
                  <a:pt x="1691043" y="217385"/>
                </a:lnTo>
                <a:lnTo>
                  <a:pt x="1654352" y="191084"/>
                </a:lnTo>
                <a:lnTo>
                  <a:pt x="1616151" y="166243"/>
                </a:lnTo>
                <a:lnTo>
                  <a:pt x="1576514" y="142913"/>
                </a:lnTo>
                <a:lnTo>
                  <a:pt x="1535480" y="121145"/>
                </a:lnTo>
                <a:lnTo>
                  <a:pt x="1493139" y="101003"/>
                </a:lnTo>
                <a:lnTo>
                  <a:pt x="1449539" y="82524"/>
                </a:lnTo>
                <a:lnTo>
                  <a:pt x="1404747" y="65760"/>
                </a:lnTo>
                <a:lnTo>
                  <a:pt x="1358823" y="50787"/>
                </a:lnTo>
                <a:lnTo>
                  <a:pt x="1311846" y="37630"/>
                </a:lnTo>
                <a:lnTo>
                  <a:pt x="1263865" y="26352"/>
                </a:lnTo>
                <a:lnTo>
                  <a:pt x="1214945" y="17005"/>
                </a:lnTo>
                <a:lnTo>
                  <a:pt x="1165148" y="9652"/>
                </a:lnTo>
                <a:lnTo>
                  <a:pt x="1114552" y="4330"/>
                </a:lnTo>
                <a:lnTo>
                  <a:pt x="1063193" y="1092"/>
                </a:lnTo>
                <a:lnTo>
                  <a:pt x="1011174" y="0"/>
                </a:lnTo>
                <a:lnTo>
                  <a:pt x="959129" y="1092"/>
                </a:lnTo>
                <a:lnTo>
                  <a:pt x="907783" y="4330"/>
                </a:lnTo>
                <a:lnTo>
                  <a:pt x="857173" y="9652"/>
                </a:lnTo>
                <a:lnTo>
                  <a:pt x="807377" y="17005"/>
                </a:lnTo>
                <a:lnTo>
                  <a:pt x="758456" y="26352"/>
                </a:lnTo>
                <a:lnTo>
                  <a:pt x="710476" y="37630"/>
                </a:lnTo>
                <a:lnTo>
                  <a:pt x="663486" y="50787"/>
                </a:lnTo>
                <a:lnTo>
                  <a:pt x="617575" y="65760"/>
                </a:lnTo>
                <a:lnTo>
                  <a:pt x="572782" y="82524"/>
                </a:lnTo>
                <a:lnTo>
                  <a:pt x="529183" y="101003"/>
                </a:lnTo>
                <a:lnTo>
                  <a:pt x="486841" y="121145"/>
                </a:lnTo>
                <a:lnTo>
                  <a:pt x="445808" y="142913"/>
                </a:lnTo>
                <a:lnTo>
                  <a:pt x="406171" y="166243"/>
                </a:lnTo>
                <a:lnTo>
                  <a:pt x="367969" y="191084"/>
                </a:lnTo>
                <a:lnTo>
                  <a:pt x="331279" y="217385"/>
                </a:lnTo>
                <a:lnTo>
                  <a:pt x="296164" y="245084"/>
                </a:lnTo>
                <a:lnTo>
                  <a:pt x="262674" y="274142"/>
                </a:lnTo>
                <a:lnTo>
                  <a:pt x="230898" y="304507"/>
                </a:lnTo>
                <a:lnTo>
                  <a:pt x="200875" y="336105"/>
                </a:lnTo>
                <a:lnTo>
                  <a:pt x="172681" y="368909"/>
                </a:lnTo>
                <a:lnTo>
                  <a:pt x="146380" y="402856"/>
                </a:lnTo>
                <a:lnTo>
                  <a:pt x="122034" y="437896"/>
                </a:lnTo>
                <a:lnTo>
                  <a:pt x="99707" y="473976"/>
                </a:lnTo>
                <a:lnTo>
                  <a:pt x="79451" y="511035"/>
                </a:lnTo>
                <a:lnTo>
                  <a:pt x="61353" y="549033"/>
                </a:lnTo>
                <a:lnTo>
                  <a:pt x="45453" y="587895"/>
                </a:lnTo>
                <a:lnTo>
                  <a:pt x="31826" y="627608"/>
                </a:lnTo>
                <a:lnTo>
                  <a:pt x="20535" y="668083"/>
                </a:lnTo>
                <a:lnTo>
                  <a:pt x="11645" y="709282"/>
                </a:lnTo>
                <a:lnTo>
                  <a:pt x="5219" y="751141"/>
                </a:lnTo>
                <a:lnTo>
                  <a:pt x="1308" y="793635"/>
                </a:lnTo>
                <a:lnTo>
                  <a:pt x="0" y="836676"/>
                </a:lnTo>
                <a:lnTo>
                  <a:pt x="1308" y="879729"/>
                </a:lnTo>
                <a:lnTo>
                  <a:pt x="5219" y="922223"/>
                </a:lnTo>
                <a:lnTo>
                  <a:pt x="11645" y="964082"/>
                </a:lnTo>
                <a:lnTo>
                  <a:pt x="20535" y="1005281"/>
                </a:lnTo>
                <a:lnTo>
                  <a:pt x="31826" y="1045756"/>
                </a:lnTo>
                <a:lnTo>
                  <a:pt x="45453" y="1085469"/>
                </a:lnTo>
                <a:lnTo>
                  <a:pt x="61353" y="1124331"/>
                </a:lnTo>
                <a:lnTo>
                  <a:pt x="79451" y="1162329"/>
                </a:lnTo>
                <a:lnTo>
                  <a:pt x="99707" y="1199388"/>
                </a:lnTo>
                <a:lnTo>
                  <a:pt x="122034" y="1235468"/>
                </a:lnTo>
                <a:lnTo>
                  <a:pt x="146380" y="1270508"/>
                </a:lnTo>
                <a:lnTo>
                  <a:pt x="172681" y="1304455"/>
                </a:lnTo>
                <a:lnTo>
                  <a:pt x="200875" y="1337259"/>
                </a:lnTo>
                <a:lnTo>
                  <a:pt x="230898" y="1368856"/>
                </a:lnTo>
                <a:lnTo>
                  <a:pt x="262674" y="1399222"/>
                </a:lnTo>
                <a:lnTo>
                  <a:pt x="296164" y="1428280"/>
                </a:lnTo>
                <a:lnTo>
                  <a:pt x="331279" y="1455978"/>
                </a:lnTo>
                <a:lnTo>
                  <a:pt x="367969" y="1482280"/>
                </a:lnTo>
                <a:lnTo>
                  <a:pt x="406171" y="1507121"/>
                </a:lnTo>
                <a:lnTo>
                  <a:pt x="445808" y="1530451"/>
                </a:lnTo>
                <a:lnTo>
                  <a:pt x="486841" y="1552219"/>
                </a:lnTo>
                <a:lnTo>
                  <a:pt x="529183" y="1572361"/>
                </a:lnTo>
                <a:lnTo>
                  <a:pt x="572782" y="1590840"/>
                </a:lnTo>
                <a:lnTo>
                  <a:pt x="617575" y="1607604"/>
                </a:lnTo>
                <a:lnTo>
                  <a:pt x="663486" y="1622577"/>
                </a:lnTo>
                <a:lnTo>
                  <a:pt x="710476" y="1635734"/>
                </a:lnTo>
                <a:lnTo>
                  <a:pt x="758456" y="1647012"/>
                </a:lnTo>
                <a:lnTo>
                  <a:pt x="807377" y="1656359"/>
                </a:lnTo>
                <a:lnTo>
                  <a:pt x="857173" y="1663712"/>
                </a:lnTo>
                <a:lnTo>
                  <a:pt x="907783" y="1669034"/>
                </a:lnTo>
                <a:lnTo>
                  <a:pt x="959129" y="1672272"/>
                </a:lnTo>
                <a:lnTo>
                  <a:pt x="1011174" y="1673352"/>
                </a:lnTo>
                <a:lnTo>
                  <a:pt x="1063193" y="1672272"/>
                </a:lnTo>
                <a:lnTo>
                  <a:pt x="1114552" y="1669034"/>
                </a:lnTo>
                <a:lnTo>
                  <a:pt x="1165148" y="1663712"/>
                </a:lnTo>
                <a:lnTo>
                  <a:pt x="1214945" y="1656359"/>
                </a:lnTo>
                <a:lnTo>
                  <a:pt x="1263865" y="1647012"/>
                </a:lnTo>
                <a:lnTo>
                  <a:pt x="1311846" y="1635734"/>
                </a:lnTo>
                <a:lnTo>
                  <a:pt x="1358823" y="1622577"/>
                </a:lnTo>
                <a:lnTo>
                  <a:pt x="1404747" y="1607604"/>
                </a:lnTo>
                <a:lnTo>
                  <a:pt x="1449539" y="1590840"/>
                </a:lnTo>
                <a:lnTo>
                  <a:pt x="1493139" y="1572361"/>
                </a:lnTo>
                <a:lnTo>
                  <a:pt x="1535480" y="1552219"/>
                </a:lnTo>
                <a:lnTo>
                  <a:pt x="1576514" y="1530451"/>
                </a:lnTo>
                <a:lnTo>
                  <a:pt x="1616151" y="1507121"/>
                </a:lnTo>
                <a:lnTo>
                  <a:pt x="1654352" y="1482280"/>
                </a:lnTo>
                <a:lnTo>
                  <a:pt x="1691043" y="1455978"/>
                </a:lnTo>
                <a:lnTo>
                  <a:pt x="1726158" y="1428280"/>
                </a:lnTo>
                <a:lnTo>
                  <a:pt x="1759648" y="1399222"/>
                </a:lnTo>
                <a:lnTo>
                  <a:pt x="1791423" y="1368856"/>
                </a:lnTo>
                <a:lnTo>
                  <a:pt x="1821446" y="1337259"/>
                </a:lnTo>
                <a:lnTo>
                  <a:pt x="1849640" y="1304455"/>
                </a:lnTo>
                <a:lnTo>
                  <a:pt x="1875942" y="1270508"/>
                </a:lnTo>
                <a:lnTo>
                  <a:pt x="1900288" y="1235468"/>
                </a:lnTo>
                <a:lnTo>
                  <a:pt x="1922627" y="1199388"/>
                </a:lnTo>
                <a:lnTo>
                  <a:pt x="1942871" y="1162329"/>
                </a:lnTo>
                <a:lnTo>
                  <a:pt x="1960981" y="1124331"/>
                </a:lnTo>
                <a:lnTo>
                  <a:pt x="1976882" y="1085469"/>
                </a:lnTo>
                <a:lnTo>
                  <a:pt x="1990509" y="1045756"/>
                </a:lnTo>
                <a:lnTo>
                  <a:pt x="2001799" y="1005281"/>
                </a:lnTo>
                <a:lnTo>
                  <a:pt x="2010689" y="964082"/>
                </a:lnTo>
                <a:lnTo>
                  <a:pt x="2017115" y="922223"/>
                </a:lnTo>
                <a:lnTo>
                  <a:pt x="2021027" y="879729"/>
                </a:lnTo>
                <a:lnTo>
                  <a:pt x="2022348" y="83667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8963" y="3401826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02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1977" y="3196277"/>
            <a:ext cx="6359525" cy="13227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b="1" spc="110" dirty="0">
                <a:solidFill>
                  <a:srgbClr val="0066FF"/>
                </a:solidFill>
                <a:latin typeface="Source Han Sans KR"/>
                <a:cs typeface="Source Han Sans KR"/>
              </a:rPr>
              <a:t>자격</a:t>
            </a:r>
            <a:endParaRPr sz="20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b="1" dirty="0">
                <a:latin typeface="Malgun Gothic"/>
                <a:cs typeface="Malgun Gothic"/>
              </a:rPr>
              <a:t>03. 농업인의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법적 자격기준에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Malgun Gothic"/>
                <a:cs typeface="Malgun Gothic"/>
              </a:rPr>
              <a:t>04. </a:t>
            </a:r>
            <a:r>
              <a:rPr sz="1800" b="1" spc="160" dirty="0">
                <a:latin typeface="Malgun Gothic"/>
                <a:cs typeface="Malgun Gothic"/>
              </a:rPr>
              <a:t>귀농•귀촌에</a:t>
            </a:r>
            <a:r>
              <a:rPr sz="1800" b="1" dirty="0">
                <a:latin typeface="Malgun Gothic"/>
                <a:cs typeface="Malgun Gothic"/>
              </a:rPr>
              <a:t> 대한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지원 및 자격요건에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</a:t>
            </a:r>
            <a:r>
              <a:rPr sz="1800" b="1" spc="20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304" y="4817364"/>
            <a:ext cx="2022475" cy="1673860"/>
          </a:xfrm>
          <a:custGeom>
            <a:avLst/>
            <a:gdLst/>
            <a:ahLst/>
            <a:cxnLst/>
            <a:rect l="l" t="t" r="r" b="b"/>
            <a:pathLst>
              <a:path w="2022475" h="1673860">
                <a:moveTo>
                  <a:pt x="2022348" y="836676"/>
                </a:moveTo>
                <a:lnTo>
                  <a:pt x="2021027" y="793635"/>
                </a:lnTo>
                <a:lnTo>
                  <a:pt x="2017115" y="751141"/>
                </a:lnTo>
                <a:lnTo>
                  <a:pt x="2010689" y="709282"/>
                </a:lnTo>
                <a:lnTo>
                  <a:pt x="2001799" y="668083"/>
                </a:lnTo>
                <a:lnTo>
                  <a:pt x="1990509" y="627608"/>
                </a:lnTo>
                <a:lnTo>
                  <a:pt x="1976882" y="587895"/>
                </a:lnTo>
                <a:lnTo>
                  <a:pt x="1960981" y="549033"/>
                </a:lnTo>
                <a:lnTo>
                  <a:pt x="1942871" y="511035"/>
                </a:lnTo>
                <a:lnTo>
                  <a:pt x="1922627" y="473976"/>
                </a:lnTo>
                <a:lnTo>
                  <a:pt x="1900288" y="437896"/>
                </a:lnTo>
                <a:lnTo>
                  <a:pt x="1875942" y="402856"/>
                </a:lnTo>
                <a:lnTo>
                  <a:pt x="1849640" y="368909"/>
                </a:lnTo>
                <a:lnTo>
                  <a:pt x="1821446" y="336105"/>
                </a:lnTo>
                <a:lnTo>
                  <a:pt x="1791423" y="304507"/>
                </a:lnTo>
                <a:lnTo>
                  <a:pt x="1759648" y="274142"/>
                </a:lnTo>
                <a:lnTo>
                  <a:pt x="1726158" y="245084"/>
                </a:lnTo>
                <a:lnTo>
                  <a:pt x="1691043" y="217385"/>
                </a:lnTo>
                <a:lnTo>
                  <a:pt x="1654352" y="191084"/>
                </a:lnTo>
                <a:lnTo>
                  <a:pt x="1616151" y="166243"/>
                </a:lnTo>
                <a:lnTo>
                  <a:pt x="1576514" y="142913"/>
                </a:lnTo>
                <a:lnTo>
                  <a:pt x="1535480" y="121145"/>
                </a:lnTo>
                <a:lnTo>
                  <a:pt x="1493139" y="101003"/>
                </a:lnTo>
                <a:lnTo>
                  <a:pt x="1449539" y="82524"/>
                </a:lnTo>
                <a:lnTo>
                  <a:pt x="1404747" y="65760"/>
                </a:lnTo>
                <a:lnTo>
                  <a:pt x="1358823" y="50787"/>
                </a:lnTo>
                <a:lnTo>
                  <a:pt x="1311846" y="37630"/>
                </a:lnTo>
                <a:lnTo>
                  <a:pt x="1263865" y="26352"/>
                </a:lnTo>
                <a:lnTo>
                  <a:pt x="1214945" y="17005"/>
                </a:lnTo>
                <a:lnTo>
                  <a:pt x="1165148" y="9652"/>
                </a:lnTo>
                <a:lnTo>
                  <a:pt x="1114552" y="4330"/>
                </a:lnTo>
                <a:lnTo>
                  <a:pt x="1063193" y="1092"/>
                </a:lnTo>
                <a:lnTo>
                  <a:pt x="1011174" y="0"/>
                </a:lnTo>
                <a:lnTo>
                  <a:pt x="959129" y="1092"/>
                </a:lnTo>
                <a:lnTo>
                  <a:pt x="907783" y="4330"/>
                </a:lnTo>
                <a:lnTo>
                  <a:pt x="857173" y="9652"/>
                </a:lnTo>
                <a:lnTo>
                  <a:pt x="807377" y="17005"/>
                </a:lnTo>
                <a:lnTo>
                  <a:pt x="758456" y="26352"/>
                </a:lnTo>
                <a:lnTo>
                  <a:pt x="710476" y="37630"/>
                </a:lnTo>
                <a:lnTo>
                  <a:pt x="663486" y="50787"/>
                </a:lnTo>
                <a:lnTo>
                  <a:pt x="617575" y="65760"/>
                </a:lnTo>
                <a:lnTo>
                  <a:pt x="572782" y="82524"/>
                </a:lnTo>
                <a:lnTo>
                  <a:pt x="529183" y="101003"/>
                </a:lnTo>
                <a:lnTo>
                  <a:pt x="486841" y="121145"/>
                </a:lnTo>
                <a:lnTo>
                  <a:pt x="445808" y="142913"/>
                </a:lnTo>
                <a:lnTo>
                  <a:pt x="406171" y="166243"/>
                </a:lnTo>
                <a:lnTo>
                  <a:pt x="367969" y="191084"/>
                </a:lnTo>
                <a:lnTo>
                  <a:pt x="331279" y="217385"/>
                </a:lnTo>
                <a:lnTo>
                  <a:pt x="296164" y="245084"/>
                </a:lnTo>
                <a:lnTo>
                  <a:pt x="262674" y="274142"/>
                </a:lnTo>
                <a:lnTo>
                  <a:pt x="230898" y="304507"/>
                </a:lnTo>
                <a:lnTo>
                  <a:pt x="200875" y="336105"/>
                </a:lnTo>
                <a:lnTo>
                  <a:pt x="172681" y="368909"/>
                </a:lnTo>
                <a:lnTo>
                  <a:pt x="146380" y="402856"/>
                </a:lnTo>
                <a:lnTo>
                  <a:pt x="122034" y="437896"/>
                </a:lnTo>
                <a:lnTo>
                  <a:pt x="99707" y="473976"/>
                </a:lnTo>
                <a:lnTo>
                  <a:pt x="79451" y="511035"/>
                </a:lnTo>
                <a:lnTo>
                  <a:pt x="61353" y="549033"/>
                </a:lnTo>
                <a:lnTo>
                  <a:pt x="45453" y="587895"/>
                </a:lnTo>
                <a:lnTo>
                  <a:pt x="31826" y="627608"/>
                </a:lnTo>
                <a:lnTo>
                  <a:pt x="20535" y="668083"/>
                </a:lnTo>
                <a:lnTo>
                  <a:pt x="11645" y="709282"/>
                </a:lnTo>
                <a:lnTo>
                  <a:pt x="5219" y="751141"/>
                </a:lnTo>
                <a:lnTo>
                  <a:pt x="1308" y="793635"/>
                </a:lnTo>
                <a:lnTo>
                  <a:pt x="0" y="836676"/>
                </a:lnTo>
                <a:lnTo>
                  <a:pt x="1308" y="879741"/>
                </a:lnTo>
                <a:lnTo>
                  <a:pt x="5219" y="922223"/>
                </a:lnTo>
                <a:lnTo>
                  <a:pt x="11645" y="964095"/>
                </a:lnTo>
                <a:lnTo>
                  <a:pt x="20535" y="1005293"/>
                </a:lnTo>
                <a:lnTo>
                  <a:pt x="31826" y="1045781"/>
                </a:lnTo>
                <a:lnTo>
                  <a:pt x="45453" y="1085481"/>
                </a:lnTo>
                <a:lnTo>
                  <a:pt x="61353" y="1124356"/>
                </a:lnTo>
                <a:lnTo>
                  <a:pt x="79451" y="1162354"/>
                </a:lnTo>
                <a:lnTo>
                  <a:pt x="99707" y="1199413"/>
                </a:lnTo>
                <a:lnTo>
                  <a:pt x="122034" y="1235494"/>
                </a:lnTo>
                <a:lnTo>
                  <a:pt x="146380" y="1270520"/>
                </a:lnTo>
                <a:lnTo>
                  <a:pt x="172681" y="1304467"/>
                </a:lnTo>
                <a:lnTo>
                  <a:pt x="200875" y="1337271"/>
                </a:lnTo>
                <a:lnTo>
                  <a:pt x="230898" y="1368882"/>
                </a:lnTo>
                <a:lnTo>
                  <a:pt x="262674" y="1399247"/>
                </a:lnTo>
                <a:lnTo>
                  <a:pt x="296164" y="1428305"/>
                </a:lnTo>
                <a:lnTo>
                  <a:pt x="331279" y="1456004"/>
                </a:lnTo>
                <a:lnTo>
                  <a:pt x="367969" y="1482305"/>
                </a:lnTo>
                <a:lnTo>
                  <a:pt x="406171" y="1507134"/>
                </a:lnTo>
                <a:lnTo>
                  <a:pt x="445808" y="1530464"/>
                </a:lnTo>
                <a:lnTo>
                  <a:pt x="486841" y="1552232"/>
                </a:lnTo>
                <a:lnTo>
                  <a:pt x="529183" y="1572374"/>
                </a:lnTo>
                <a:lnTo>
                  <a:pt x="572782" y="1590852"/>
                </a:lnTo>
                <a:lnTo>
                  <a:pt x="617575" y="1607604"/>
                </a:lnTo>
                <a:lnTo>
                  <a:pt x="663486" y="1622590"/>
                </a:lnTo>
                <a:lnTo>
                  <a:pt x="710476" y="1635747"/>
                </a:lnTo>
                <a:lnTo>
                  <a:pt x="758456" y="1647012"/>
                </a:lnTo>
                <a:lnTo>
                  <a:pt x="807377" y="1656359"/>
                </a:lnTo>
                <a:lnTo>
                  <a:pt x="857173" y="1663712"/>
                </a:lnTo>
                <a:lnTo>
                  <a:pt x="907783" y="1669034"/>
                </a:lnTo>
                <a:lnTo>
                  <a:pt x="959129" y="1672272"/>
                </a:lnTo>
                <a:lnTo>
                  <a:pt x="1011174" y="1673352"/>
                </a:lnTo>
                <a:lnTo>
                  <a:pt x="1063193" y="1672272"/>
                </a:lnTo>
                <a:lnTo>
                  <a:pt x="1114552" y="1669034"/>
                </a:lnTo>
                <a:lnTo>
                  <a:pt x="1165148" y="1663712"/>
                </a:lnTo>
                <a:lnTo>
                  <a:pt x="1214945" y="1656359"/>
                </a:lnTo>
                <a:lnTo>
                  <a:pt x="1263865" y="1647012"/>
                </a:lnTo>
                <a:lnTo>
                  <a:pt x="1311846" y="1635747"/>
                </a:lnTo>
                <a:lnTo>
                  <a:pt x="1358823" y="1622590"/>
                </a:lnTo>
                <a:lnTo>
                  <a:pt x="1404747" y="1607604"/>
                </a:lnTo>
                <a:lnTo>
                  <a:pt x="1449539" y="1590852"/>
                </a:lnTo>
                <a:lnTo>
                  <a:pt x="1493139" y="1572374"/>
                </a:lnTo>
                <a:lnTo>
                  <a:pt x="1535480" y="1552232"/>
                </a:lnTo>
                <a:lnTo>
                  <a:pt x="1576514" y="1530464"/>
                </a:lnTo>
                <a:lnTo>
                  <a:pt x="1616151" y="1507134"/>
                </a:lnTo>
                <a:lnTo>
                  <a:pt x="1654352" y="1482305"/>
                </a:lnTo>
                <a:lnTo>
                  <a:pt x="1691043" y="1456004"/>
                </a:lnTo>
                <a:lnTo>
                  <a:pt x="1726158" y="1428305"/>
                </a:lnTo>
                <a:lnTo>
                  <a:pt x="1759648" y="1399247"/>
                </a:lnTo>
                <a:lnTo>
                  <a:pt x="1791423" y="1368882"/>
                </a:lnTo>
                <a:lnTo>
                  <a:pt x="1821446" y="1337271"/>
                </a:lnTo>
                <a:lnTo>
                  <a:pt x="1849640" y="1304467"/>
                </a:lnTo>
                <a:lnTo>
                  <a:pt x="1875942" y="1270520"/>
                </a:lnTo>
                <a:lnTo>
                  <a:pt x="1900288" y="1235494"/>
                </a:lnTo>
                <a:lnTo>
                  <a:pt x="1922627" y="1199413"/>
                </a:lnTo>
                <a:lnTo>
                  <a:pt x="1942871" y="1162354"/>
                </a:lnTo>
                <a:lnTo>
                  <a:pt x="1960981" y="1124356"/>
                </a:lnTo>
                <a:lnTo>
                  <a:pt x="1976882" y="1085481"/>
                </a:lnTo>
                <a:lnTo>
                  <a:pt x="1990509" y="1045781"/>
                </a:lnTo>
                <a:lnTo>
                  <a:pt x="2001799" y="1005293"/>
                </a:lnTo>
                <a:lnTo>
                  <a:pt x="2010689" y="964095"/>
                </a:lnTo>
                <a:lnTo>
                  <a:pt x="2017115" y="922223"/>
                </a:lnTo>
                <a:lnTo>
                  <a:pt x="2021027" y="879741"/>
                </a:lnTo>
                <a:lnTo>
                  <a:pt x="2022348" y="83667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3536" y="5107988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03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76169" y="4935901"/>
            <a:ext cx="6882765" cy="132207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50" dirty="0">
                <a:solidFill>
                  <a:srgbClr val="0066FF"/>
                </a:solidFill>
                <a:latin typeface="Source Han Sans KR"/>
                <a:cs typeface="Source Han Sans KR"/>
              </a:rPr>
              <a:t>지원</a:t>
            </a:r>
            <a:r>
              <a:rPr sz="2000" b="1" spc="135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조직</a:t>
            </a:r>
            <a:endParaRPr sz="2000">
              <a:latin typeface="Source Han Sans KR"/>
              <a:cs typeface="Source Han Sans KR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800" b="1" dirty="0">
                <a:latin typeface="Malgun Gothic"/>
                <a:cs typeface="Malgun Gothic"/>
              </a:rPr>
              <a:t>05. 창업할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지자체의 </a:t>
            </a:r>
            <a:r>
              <a:rPr sz="1800" b="1" spc="204" dirty="0">
                <a:solidFill>
                  <a:srgbClr val="FF66FF"/>
                </a:solidFill>
                <a:latin typeface="Malgun Gothic"/>
                <a:cs typeface="Malgun Gothic"/>
              </a:rPr>
              <a:t>귀농•귀촌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지원내용을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latin typeface="Malgun Gothic"/>
                <a:cs typeface="Malgun Gothic"/>
              </a:rPr>
              <a:t>06. 농업정책과 관련된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190" dirty="0">
                <a:solidFill>
                  <a:srgbClr val="FF66FF"/>
                </a:solidFill>
                <a:latin typeface="Malgun Gothic"/>
                <a:cs typeface="Malgun Gothic"/>
              </a:rPr>
              <a:t>지원•행정•금융기관에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8" y="1464563"/>
            <a:ext cx="2044064" cy="1572895"/>
          </a:xfrm>
          <a:custGeom>
            <a:avLst/>
            <a:gdLst/>
            <a:ahLst/>
            <a:cxnLst/>
            <a:rect l="l" t="t" r="r" b="b"/>
            <a:pathLst>
              <a:path w="2044064" h="1572895">
                <a:moveTo>
                  <a:pt x="2043684" y="786384"/>
                </a:moveTo>
                <a:lnTo>
                  <a:pt x="2042261" y="744626"/>
                </a:lnTo>
                <a:lnTo>
                  <a:pt x="2038057" y="703427"/>
                </a:lnTo>
                <a:lnTo>
                  <a:pt x="2031149" y="662851"/>
                </a:lnTo>
                <a:lnTo>
                  <a:pt x="2021586" y="622947"/>
                </a:lnTo>
                <a:lnTo>
                  <a:pt x="2009444" y="583780"/>
                </a:lnTo>
                <a:lnTo>
                  <a:pt x="1994814" y="545401"/>
                </a:lnTo>
                <a:lnTo>
                  <a:pt x="1977732" y="507860"/>
                </a:lnTo>
                <a:lnTo>
                  <a:pt x="1958301" y="471208"/>
                </a:lnTo>
                <a:lnTo>
                  <a:pt x="1936584" y="435508"/>
                </a:lnTo>
                <a:lnTo>
                  <a:pt x="1912632" y="400812"/>
                </a:lnTo>
                <a:lnTo>
                  <a:pt x="1886546" y="367169"/>
                </a:lnTo>
                <a:lnTo>
                  <a:pt x="1858365" y="334632"/>
                </a:lnTo>
                <a:lnTo>
                  <a:pt x="1828190" y="303276"/>
                </a:lnTo>
                <a:lnTo>
                  <a:pt x="1796059" y="273126"/>
                </a:lnTo>
                <a:lnTo>
                  <a:pt x="1762074" y="244259"/>
                </a:lnTo>
                <a:lnTo>
                  <a:pt x="1726285" y="216725"/>
                </a:lnTo>
                <a:lnTo>
                  <a:pt x="1688769" y="190563"/>
                </a:lnTo>
                <a:lnTo>
                  <a:pt x="1649603" y="165849"/>
                </a:lnTo>
                <a:lnTo>
                  <a:pt x="1608848" y="142621"/>
                </a:lnTo>
                <a:lnTo>
                  <a:pt x="1566583" y="120929"/>
                </a:lnTo>
                <a:lnTo>
                  <a:pt x="1522869" y="100850"/>
                </a:lnTo>
                <a:lnTo>
                  <a:pt x="1477784" y="82423"/>
                </a:lnTo>
                <a:lnTo>
                  <a:pt x="1431391" y="65709"/>
                </a:lnTo>
                <a:lnTo>
                  <a:pt x="1383766" y="50749"/>
                </a:lnTo>
                <a:lnTo>
                  <a:pt x="1334985" y="37617"/>
                </a:lnTo>
                <a:lnTo>
                  <a:pt x="1285113" y="26352"/>
                </a:lnTo>
                <a:lnTo>
                  <a:pt x="1234211" y="17005"/>
                </a:lnTo>
                <a:lnTo>
                  <a:pt x="1182370" y="9652"/>
                </a:lnTo>
                <a:lnTo>
                  <a:pt x="1129639" y="4330"/>
                </a:lnTo>
                <a:lnTo>
                  <a:pt x="1076109" y="1092"/>
                </a:lnTo>
                <a:lnTo>
                  <a:pt x="1021842" y="0"/>
                </a:lnTo>
                <a:lnTo>
                  <a:pt x="967562" y="1092"/>
                </a:lnTo>
                <a:lnTo>
                  <a:pt x="914031" y="4330"/>
                </a:lnTo>
                <a:lnTo>
                  <a:pt x="861314" y="9652"/>
                </a:lnTo>
                <a:lnTo>
                  <a:pt x="809472" y="17005"/>
                </a:lnTo>
                <a:lnTo>
                  <a:pt x="758571" y="26352"/>
                </a:lnTo>
                <a:lnTo>
                  <a:pt x="708698" y="37617"/>
                </a:lnTo>
                <a:lnTo>
                  <a:pt x="659917" y="50749"/>
                </a:lnTo>
                <a:lnTo>
                  <a:pt x="612292" y="65709"/>
                </a:lnTo>
                <a:lnTo>
                  <a:pt x="565899" y="82423"/>
                </a:lnTo>
                <a:lnTo>
                  <a:pt x="520814" y="100850"/>
                </a:lnTo>
                <a:lnTo>
                  <a:pt x="477100" y="120929"/>
                </a:lnTo>
                <a:lnTo>
                  <a:pt x="434835" y="142621"/>
                </a:lnTo>
                <a:lnTo>
                  <a:pt x="394081" y="165849"/>
                </a:lnTo>
                <a:lnTo>
                  <a:pt x="354914" y="190563"/>
                </a:lnTo>
                <a:lnTo>
                  <a:pt x="317398" y="216725"/>
                </a:lnTo>
                <a:lnTo>
                  <a:pt x="281609" y="244259"/>
                </a:lnTo>
                <a:lnTo>
                  <a:pt x="247624" y="273126"/>
                </a:lnTo>
                <a:lnTo>
                  <a:pt x="215493" y="303276"/>
                </a:lnTo>
                <a:lnTo>
                  <a:pt x="185318" y="334632"/>
                </a:lnTo>
                <a:lnTo>
                  <a:pt x="157137" y="367169"/>
                </a:lnTo>
                <a:lnTo>
                  <a:pt x="131038" y="400812"/>
                </a:lnTo>
                <a:lnTo>
                  <a:pt x="107099" y="435508"/>
                </a:lnTo>
                <a:lnTo>
                  <a:pt x="85369" y="471208"/>
                </a:lnTo>
                <a:lnTo>
                  <a:pt x="65938" y="507860"/>
                </a:lnTo>
                <a:lnTo>
                  <a:pt x="48869" y="545401"/>
                </a:lnTo>
                <a:lnTo>
                  <a:pt x="34226" y="583780"/>
                </a:lnTo>
                <a:lnTo>
                  <a:pt x="22085" y="622947"/>
                </a:lnTo>
                <a:lnTo>
                  <a:pt x="12534" y="662851"/>
                </a:lnTo>
                <a:lnTo>
                  <a:pt x="5613" y="703427"/>
                </a:lnTo>
                <a:lnTo>
                  <a:pt x="1409" y="744626"/>
                </a:lnTo>
                <a:lnTo>
                  <a:pt x="0" y="786384"/>
                </a:lnTo>
                <a:lnTo>
                  <a:pt x="1409" y="828154"/>
                </a:lnTo>
                <a:lnTo>
                  <a:pt x="5613" y="869353"/>
                </a:lnTo>
                <a:lnTo>
                  <a:pt x="12534" y="909929"/>
                </a:lnTo>
                <a:lnTo>
                  <a:pt x="22085" y="949833"/>
                </a:lnTo>
                <a:lnTo>
                  <a:pt x="34226" y="988999"/>
                </a:lnTo>
                <a:lnTo>
                  <a:pt x="48869" y="1027379"/>
                </a:lnTo>
                <a:lnTo>
                  <a:pt x="65938" y="1064920"/>
                </a:lnTo>
                <a:lnTo>
                  <a:pt x="85369" y="1101572"/>
                </a:lnTo>
                <a:lnTo>
                  <a:pt x="107099" y="1137272"/>
                </a:lnTo>
                <a:lnTo>
                  <a:pt x="131038" y="1171968"/>
                </a:lnTo>
                <a:lnTo>
                  <a:pt x="157137" y="1205611"/>
                </a:lnTo>
                <a:lnTo>
                  <a:pt x="185318" y="1238148"/>
                </a:lnTo>
                <a:lnTo>
                  <a:pt x="215493" y="1269504"/>
                </a:lnTo>
                <a:lnTo>
                  <a:pt x="247624" y="1299654"/>
                </a:lnTo>
                <a:lnTo>
                  <a:pt x="281609" y="1328521"/>
                </a:lnTo>
                <a:lnTo>
                  <a:pt x="317398" y="1356055"/>
                </a:lnTo>
                <a:lnTo>
                  <a:pt x="354914" y="1382217"/>
                </a:lnTo>
                <a:lnTo>
                  <a:pt x="394081" y="1406931"/>
                </a:lnTo>
                <a:lnTo>
                  <a:pt x="434835" y="1430159"/>
                </a:lnTo>
                <a:lnTo>
                  <a:pt x="477100" y="1451851"/>
                </a:lnTo>
                <a:lnTo>
                  <a:pt x="520814" y="1471930"/>
                </a:lnTo>
                <a:lnTo>
                  <a:pt x="565899" y="1490357"/>
                </a:lnTo>
                <a:lnTo>
                  <a:pt x="612292" y="1507070"/>
                </a:lnTo>
                <a:lnTo>
                  <a:pt x="659917" y="1522031"/>
                </a:lnTo>
                <a:lnTo>
                  <a:pt x="708698" y="1535163"/>
                </a:lnTo>
                <a:lnTo>
                  <a:pt x="758571" y="1546428"/>
                </a:lnTo>
                <a:lnTo>
                  <a:pt x="809472" y="1555775"/>
                </a:lnTo>
                <a:lnTo>
                  <a:pt x="861314" y="1563128"/>
                </a:lnTo>
                <a:lnTo>
                  <a:pt x="914031" y="1568450"/>
                </a:lnTo>
                <a:lnTo>
                  <a:pt x="967562" y="1571688"/>
                </a:lnTo>
                <a:lnTo>
                  <a:pt x="1021842" y="1572768"/>
                </a:lnTo>
                <a:lnTo>
                  <a:pt x="1076109" y="1571688"/>
                </a:lnTo>
                <a:lnTo>
                  <a:pt x="1129639" y="1568450"/>
                </a:lnTo>
                <a:lnTo>
                  <a:pt x="1182370" y="1563128"/>
                </a:lnTo>
                <a:lnTo>
                  <a:pt x="1234211" y="1555775"/>
                </a:lnTo>
                <a:lnTo>
                  <a:pt x="1285113" y="1546428"/>
                </a:lnTo>
                <a:lnTo>
                  <a:pt x="1334985" y="1535163"/>
                </a:lnTo>
                <a:lnTo>
                  <a:pt x="1383766" y="1522031"/>
                </a:lnTo>
                <a:lnTo>
                  <a:pt x="1431391" y="1507070"/>
                </a:lnTo>
                <a:lnTo>
                  <a:pt x="1477784" y="1490357"/>
                </a:lnTo>
                <a:lnTo>
                  <a:pt x="1522869" y="1471930"/>
                </a:lnTo>
                <a:lnTo>
                  <a:pt x="1566583" y="1451851"/>
                </a:lnTo>
                <a:lnTo>
                  <a:pt x="1608848" y="1430159"/>
                </a:lnTo>
                <a:lnTo>
                  <a:pt x="1649603" y="1406931"/>
                </a:lnTo>
                <a:lnTo>
                  <a:pt x="1688769" y="1382217"/>
                </a:lnTo>
                <a:lnTo>
                  <a:pt x="1726285" y="1356055"/>
                </a:lnTo>
                <a:lnTo>
                  <a:pt x="1762074" y="1328521"/>
                </a:lnTo>
                <a:lnTo>
                  <a:pt x="1796059" y="1299654"/>
                </a:lnTo>
                <a:lnTo>
                  <a:pt x="1828190" y="1269504"/>
                </a:lnTo>
                <a:lnTo>
                  <a:pt x="1858365" y="1238148"/>
                </a:lnTo>
                <a:lnTo>
                  <a:pt x="1886546" y="1205611"/>
                </a:lnTo>
                <a:lnTo>
                  <a:pt x="1912632" y="1171968"/>
                </a:lnTo>
                <a:lnTo>
                  <a:pt x="1936584" y="1137272"/>
                </a:lnTo>
                <a:lnTo>
                  <a:pt x="1958301" y="1101572"/>
                </a:lnTo>
                <a:lnTo>
                  <a:pt x="1977732" y="1064920"/>
                </a:lnTo>
                <a:lnTo>
                  <a:pt x="1994814" y="1027379"/>
                </a:lnTo>
                <a:lnTo>
                  <a:pt x="2009444" y="988999"/>
                </a:lnTo>
                <a:lnTo>
                  <a:pt x="2021586" y="949833"/>
                </a:lnTo>
                <a:lnTo>
                  <a:pt x="2031149" y="909929"/>
                </a:lnTo>
                <a:lnTo>
                  <a:pt x="2038057" y="869353"/>
                </a:lnTo>
                <a:lnTo>
                  <a:pt x="2042261" y="828154"/>
                </a:lnTo>
                <a:lnTo>
                  <a:pt x="2043684" y="78638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2647" y="1732869"/>
            <a:ext cx="879475" cy="9747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04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7523" y="1366029"/>
            <a:ext cx="7192009" cy="173355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345" dirty="0">
                <a:solidFill>
                  <a:srgbClr val="0066FF"/>
                </a:solidFill>
                <a:latin typeface="Source Han Sans KR"/>
                <a:cs typeface="Source Han Sans KR"/>
              </a:rPr>
              <a:t>귀농</a:t>
            </a:r>
            <a:r>
              <a:rPr sz="2000" b="1" spc="345" dirty="0">
                <a:solidFill>
                  <a:srgbClr val="0066FF"/>
                </a:solidFill>
                <a:latin typeface="Malgun Gothic"/>
                <a:cs typeface="Malgun Gothic"/>
              </a:rPr>
              <a:t>•</a:t>
            </a:r>
            <a:r>
              <a:rPr sz="2000" b="1" spc="345" dirty="0">
                <a:solidFill>
                  <a:srgbClr val="0066FF"/>
                </a:solidFill>
                <a:latin typeface="Source Han Sans KR"/>
                <a:cs typeface="Source Han Sans KR"/>
              </a:rPr>
              <a:t>귀촌</a:t>
            </a:r>
            <a:r>
              <a:rPr sz="2000" b="1" spc="120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spc="105" dirty="0">
                <a:solidFill>
                  <a:srgbClr val="0066FF"/>
                </a:solidFill>
                <a:latin typeface="Source Han Sans KR"/>
                <a:cs typeface="Source Han Sans KR"/>
              </a:rPr>
              <a:t>교육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AutoNum type="arabicPeriod" startAt="7"/>
              <a:tabLst>
                <a:tab pos="418465" algn="l"/>
              </a:tabLst>
            </a:pPr>
            <a:r>
              <a:rPr sz="1800" b="1" spc="204" dirty="0">
                <a:latin typeface="Malgun Gothic"/>
                <a:cs typeface="Malgun Gothic"/>
              </a:rPr>
              <a:t>귀농•귀촌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교육기관과 그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기관의 교육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프로그램을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1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6559" indent="-403860">
              <a:lnSpc>
                <a:spcPct val="100000"/>
              </a:lnSpc>
              <a:spcBef>
                <a:spcPts val="1080"/>
              </a:spcBef>
              <a:buAutoNum type="arabicPeriod" startAt="7"/>
              <a:tabLst>
                <a:tab pos="416559" algn="l"/>
              </a:tabLst>
            </a:pPr>
            <a:r>
              <a:rPr sz="1800" b="1" spc="200" dirty="0">
                <a:latin typeface="Malgun Gothic"/>
                <a:cs typeface="Malgun Gothic"/>
              </a:rPr>
              <a:t>귀농•귀촌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온라인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교육과정에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5"/>
              </a:spcBef>
              <a:buAutoNum type="arabicPeriod" startAt="7"/>
              <a:tabLst>
                <a:tab pos="418465" algn="l"/>
              </a:tabLst>
            </a:pPr>
            <a:r>
              <a:rPr sz="1800" b="1" spc="130" dirty="0">
                <a:latin typeface="Malgun Gothic"/>
                <a:cs typeface="Malgun Gothic"/>
              </a:rPr>
              <a:t>국가•지자체에서</a:t>
            </a:r>
            <a:r>
              <a:rPr sz="1800" b="1" dirty="0">
                <a:latin typeface="Malgun Gothic"/>
                <a:cs typeface="Malgun Gothic"/>
              </a:rPr>
              <a:t> 실시하는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spc="204" dirty="0">
                <a:solidFill>
                  <a:srgbClr val="FF66FF"/>
                </a:solidFill>
                <a:latin typeface="Malgun Gothic"/>
                <a:cs typeface="Malgun Gothic"/>
              </a:rPr>
              <a:t>귀농•귀촌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 교육에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" y="3067811"/>
            <a:ext cx="2052955" cy="1630680"/>
          </a:xfrm>
          <a:custGeom>
            <a:avLst/>
            <a:gdLst/>
            <a:ahLst/>
            <a:cxnLst/>
            <a:rect l="l" t="t" r="r" b="b"/>
            <a:pathLst>
              <a:path w="2052955" h="1630679">
                <a:moveTo>
                  <a:pt x="2052828" y="815340"/>
                </a:moveTo>
                <a:lnTo>
                  <a:pt x="2051481" y="773379"/>
                </a:lnTo>
                <a:lnTo>
                  <a:pt x="2047519" y="731977"/>
                </a:lnTo>
                <a:lnTo>
                  <a:pt x="2040991" y="691172"/>
                </a:lnTo>
                <a:lnTo>
                  <a:pt x="2031974" y="651014"/>
                </a:lnTo>
                <a:lnTo>
                  <a:pt x="2020506" y="611568"/>
                </a:lnTo>
                <a:lnTo>
                  <a:pt x="2006676" y="572871"/>
                </a:lnTo>
                <a:lnTo>
                  <a:pt x="1990547" y="534987"/>
                </a:lnTo>
                <a:lnTo>
                  <a:pt x="1972170" y="497967"/>
                </a:lnTo>
                <a:lnTo>
                  <a:pt x="1951621" y="461848"/>
                </a:lnTo>
                <a:lnTo>
                  <a:pt x="1928952" y="426681"/>
                </a:lnTo>
                <a:lnTo>
                  <a:pt x="1904238" y="392544"/>
                </a:lnTo>
                <a:lnTo>
                  <a:pt x="1877542" y="359460"/>
                </a:lnTo>
                <a:lnTo>
                  <a:pt x="1848929" y="327494"/>
                </a:lnTo>
                <a:lnTo>
                  <a:pt x="1818462" y="296697"/>
                </a:lnTo>
                <a:lnTo>
                  <a:pt x="1786191" y="267119"/>
                </a:lnTo>
                <a:lnTo>
                  <a:pt x="1752219" y="238798"/>
                </a:lnTo>
                <a:lnTo>
                  <a:pt x="1716570" y="211797"/>
                </a:lnTo>
                <a:lnTo>
                  <a:pt x="1679321" y="186182"/>
                </a:lnTo>
                <a:lnTo>
                  <a:pt x="1640547" y="161975"/>
                </a:lnTo>
                <a:lnTo>
                  <a:pt x="1600314" y="139242"/>
                </a:lnTo>
                <a:lnTo>
                  <a:pt x="1558671" y="118033"/>
                </a:lnTo>
                <a:lnTo>
                  <a:pt x="1515681" y="98399"/>
                </a:lnTo>
                <a:lnTo>
                  <a:pt x="1471422" y="80403"/>
                </a:lnTo>
                <a:lnTo>
                  <a:pt x="1425956" y="64071"/>
                </a:lnTo>
                <a:lnTo>
                  <a:pt x="1379347" y="49479"/>
                </a:lnTo>
                <a:lnTo>
                  <a:pt x="1331658" y="36664"/>
                </a:lnTo>
                <a:lnTo>
                  <a:pt x="1282941" y="25666"/>
                </a:lnTo>
                <a:lnTo>
                  <a:pt x="1233284" y="16573"/>
                </a:lnTo>
                <a:lnTo>
                  <a:pt x="1182738" y="9398"/>
                </a:lnTo>
                <a:lnTo>
                  <a:pt x="1131366" y="4216"/>
                </a:lnTo>
                <a:lnTo>
                  <a:pt x="1079233" y="1066"/>
                </a:lnTo>
                <a:lnTo>
                  <a:pt x="1026414" y="0"/>
                </a:lnTo>
                <a:lnTo>
                  <a:pt x="973582" y="1066"/>
                </a:lnTo>
                <a:lnTo>
                  <a:pt x="921461" y="4216"/>
                </a:lnTo>
                <a:lnTo>
                  <a:pt x="870089" y="9398"/>
                </a:lnTo>
                <a:lnTo>
                  <a:pt x="819543" y="16573"/>
                </a:lnTo>
                <a:lnTo>
                  <a:pt x="769886" y="25666"/>
                </a:lnTo>
                <a:lnTo>
                  <a:pt x="721182" y="36664"/>
                </a:lnTo>
                <a:lnTo>
                  <a:pt x="673493" y="49479"/>
                </a:lnTo>
                <a:lnTo>
                  <a:pt x="626884" y="64071"/>
                </a:lnTo>
                <a:lnTo>
                  <a:pt x="581418" y="80403"/>
                </a:lnTo>
                <a:lnTo>
                  <a:pt x="537159" y="98399"/>
                </a:lnTo>
                <a:lnTo>
                  <a:pt x="494169" y="118033"/>
                </a:lnTo>
                <a:lnTo>
                  <a:pt x="452526" y="139242"/>
                </a:lnTo>
                <a:lnTo>
                  <a:pt x="412280" y="161975"/>
                </a:lnTo>
                <a:lnTo>
                  <a:pt x="373507" y="186182"/>
                </a:lnTo>
                <a:lnTo>
                  <a:pt x="336270" y="211797"/>
                </a:lnTo>
                <a:lnTo>
                  <a:pt x="300621" y="238798"/>
                </a:lnTo>
                <a:lnTo>
                  <a:pt x="266636" y="267119"/>
                </a:lnTo>
                <a:lnTo>
                  <a:pt x="234378" y="296697"/>
                </a:lnTo>
                <a:lnTo>
                  <a:pt x="203898" y="327494"/>
                </a:lnTo>
                <a:lnTo>
                  <a:pt x="175285" y="359460"/>
                </a:lnTo>
                <a:lnTo>
                  <a:pt x="148590" y="392544"/>
                </a:lnTo>
                <a:lnTo>
                  <a:pt x="123875" y="426681"/>
                </a:lnTo>
                <a:lnTo>
                  <a:pt x="101206" y="461848"/>
                </a:lnTo>
                <a:lnTo>
                  <a:pt x="80657" y="497967"/>
                </a:lnTo>
                <a:lnTo>
                  <a:pt x="62280" y="534987"/>
                </a:lnTo>
                <a:lnTo>
                  <a:pt x="46139" y="572871"/>
                </a:lnTo>
                <a:lnTo>
                  <a:pt x="32308" y="611568"/>
                </a:lnTo>
                <a:lnTo>
                  <a:pt x="20840" y="651014"/>
                </a:lnTo>
                <a:lnTo>
                  <a:pt x="11823" y="691172"/>
                </a:lnTo>
                <a:lnTo>
                  <a:pt x="5295" y="731977"/>
                </a:lnTo>
                <a:lnTo>
                  <a:pt x="1333" y="773379"/>
                </a:lnTo>
                <a:lnTo>
                  <a:pt x="0" y="815340"/>
                </a:lnTo>
                <a:lnTo>
                  <a:pt x="1333" y="857313"/>
                </a:lnTo>
                <a:lnTo>
                  <a:pt x="5295" y="898715"/>
                </a:lnTo>
                <a:lnTo>
                  <a:pt x="11823" y="939520"/>
                </a:lnTo>
                <a:lnTo>
                  <a:pt x="20840" y="979678"/>
                </a:lnTo>
                <a:lnTo>
                  <a:pt x="32308" y="1019124"/>
                </a:lnTo>
                <a:lnTo>
                  <a:pt x="46139" y="1057821"/>
                </a:lnTo>
                <a:lnTo>
                  <a:pt x="62280" y="1095705"/>
                </a:lnTo>
                <a:lnTo>
                  <a:pt x="80657" y="1132725"/>
                </a:lnTo>
                <a:lnTo>
                  <a:pt x="101206" y="1168844"/>
                </a:lnTo>
                <a:lnTo>
                  <a:pt x="123875" y="1204010"/>
                </a:lnTo>
                <a:lnTo>
                  <a:pt x="148590" y="1238148"/>
                </a:lnTo>
                <a:lnTo>
                  <a:pt x="175285" y="1271231"/>
                </a:lnTo>
                <a:lnTo>
                  <a:pt x="203898" y="1303197"/>
                </a:lnTo>
                <a:lnTo>
                  <a:pt x="234378" y="1333995"/>
                </a:lnTo>
                <a:lnTo>
                  <a:pt x="266636" y="1363573"/>
                </a:lnTo>
                <a:lnTo>
                  <a:pt x="300621" y="1391894"/>
                </a:lnTo>
                <a:lnTo>
                  <a:pt x="336270" y="1418894"/>
                </a:lnTo>
                <a:lnTo>
                  <a:pt x="373507" y="1444510"/>
                </a:lnTo>
                <a:lnTo>
                  <a:pt x="412280" y="1468716"/>
                </a:lnTo>
                <a:lnTo>
                  <a:pt x="452526" y="1491449"/>
                </a:lnTo>
                <a:lnTo>
                  <a:pt x="494169" y="1512658"/>
                </a:lnTo>
                <a:lnTo>
                  <a:pt x="537159" y="1532293"/>
                </a:lnTo>
                <a:lnTo>
                  <a:pt x="581418" y="1550289"/>
                </a:lnTo>
                <a:lnTo>
                  <a:pt x="626884" y="1566621"/>
                </a:lnTo>
                <a:lnTo>
                  <a:pt x="673493" y="1581213"/>
                </a:lnTo>
                <a:lnTo>
                  <a:pt x="721182" y="1594027"/>
                </a:lnTo>
                <a:lnTo>
                  <a:pt x="769886" y="1605026"/>
                </a:lnTo>
                <a:lnTo>
                  <a:pt x="819543" y="1614119"/>
                </a:lnTo>
                <a:lnTo>
                  <a:pt x="870089" y="1621294"/>
                </a:lnTo>
                <a:lnTo>
                  <a:pt x="921461" y="1626476"/>
                </a:lnTo>
                <a:lnTo>
                  <a:pt x="973582" y="1629625"/>
                </a:lnTo>
                <a:lnTo>
                  <a:pt x="1026414" y="1630680"/>
                </a:lnTo>
                <a:lnTo>
                  <a:pt x="1079233" y="1629625"/>
                </a:lnTo>
                <a:lnTo>
                  <a:pt x="1131366" y="1626476"/>
                </a:lnTo>
                <a:lnTo>
                  <a:pt x="1182738" y="1621294"/>
                </a:lnTo>
                <a:lnTo>
                  <a:pt x="1233284" y="1614119"/>
                </a:lnTo>
                <a:lnTo>
                  <a:pt x="1282941" y="1605026"/>
                </a:lnTo>
                <a:lnTo>
                  <a:pt x="1331658" y="1594027"/>
                </a:lnTo>
                <a:lnTo>
                  <a:pt x="1379347" y="1581213"/>
                </a:lnTo>
                <a:lnTo>
                  <a:pt x="1425956" y="1566621"/>
                </a:lnTo>
                <a:lnTo>
                  <a:pt x="1471422" y="1550289"/>
                </a:lnTo>
                <a:lnTo>
                  <a:pt x="1515681" y="1532293"/>
                </a:lnTo>
                <a:lnTo>
                  <a:pt x="1558671" y="1512658"/>
                </a:lnTo>
                <a:lnTo>
                  <a:pt x="1600314" y="1491449"/>
                </a:lnTo>
                <a:lnTo>
                  <a:pt x="1640547" y="1468716"/>
                </a:lnTo>
                <a:lnTo>
                  <a:pt x="1679321" y="1444510"/>
                </a:lnTo>
                <a:lnTo>
                  <a:pt x="1716570" y="1418894"/>
                </a:lnTo>
                <a:lnTo>
                  <a:pt x="1752219" y="1391894"/>
                </a:lnTo>
                <a:lnTo>
                  <a:pt x="1786191" y="1363573"/>
                </a:lnTo>
                <a:lnTo>
                  <a:pt x="1818462" y="1333995"/>
                </a:lnTo>
                <a:lnTo>
                  <a:pt x="1848929" y="1303197"/>
                </a:lnTo>
                <a:lnTo>
                  <a:pt x="1877542" y="1271231"/>
                </a:lnTo>
                <a:lnTo>
                  <a:pt x="1904238" y="1238148"/>
                </a:lnTo>
                <a:lnTo>
                  <a:pt x="1928952" y="1204010"/>
                </a:lnTo>
                <a:lnTo>
                  <a:pt x="1951621" y="1168844"/>
                </a:lnTo>
                <a:lnTo>
                  <a:pt x="1972170" y="1132725"/>
                </a:lnTo>
                <a:lnTo>
                  <a:pt x="1990547" y="1095705"/>
                </a:lnTo>
                <a:lnTo>
                  <a:pt x="2006676" y="1057821"/>
                </a:lnTo>
                <a:lnTo>
                  <a:pt x="2020506" y="1019124"/>
                </a:lnTo>
                <a:lnTo>
                  <a:pt x="2031974" y="979678"/>
                </a:lnTo>
                <a:lnTo>
                  <a:pt x="2040991" y="939520"/>
                </a:lnTo>
                <a:lnTo>
                  <a:pt x="2047519" y="898715"/>
                </a:lnTo>
                <a:lnTo>
                  <a:pt x="2051481" y="857313"/>
                </a:lnTo>
                <a:lnTo>
                  <a:pt x="2052828" y="81534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1791" y="3349104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05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2382" y="3209816"/>
            <a:ext cx="6131560" cy="132143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50" dirty="0">
                <a:solidFill>
                  <a:srgbClr val="0066FF"/>
                </a:solidFill>
                <a:latin typeface="Source Han Sans KR"/>
                <a:cs typeface="Source Han Sans KR"/>
              </a:rPr>
              <a:t>토지</a:t>
            </a:r>
            <a:r>
              <a:rPr sz="2000" b="1" spc="130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spc="165" dirty="0">
                <a:solidFill>
                  <a:srgbClr val="0066FF"/>
                </a:solidFill>
                <a:latin typeface="Source Han Sans KR"/>
                <a:cs typeface="Source Han Sans KR"/>
              </a:rPr>
              <a:t>및 </a:t>
            </a: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농지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AutoNum type="arabicPeriod" startAt="10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농지법 및 농지 매입방법에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대하여 자세히 알고</a:t>
            </a:r>
            <a:r>
              <a:rPr sz="1800" b="1" spc="1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AutoNum type="arabicPeriod" startAt="10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농지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임대방법 및 관련 정보</a:t>
            </a:r>
            <a:r>
              <a:rPr sz="1800" b="1" dirty="0">
                <a:latin typeface="Malgun Gothic"/>
                <a:cs typeface="Malgun Gothic"/>
              </a:rPr>
              <a:t>를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672" y="4728971"/>
            <a:ext cx="2052955" cy="1630680"/>
          </a:xfrm>
          <a:custGeom>
            <a:avLst/>
            <a:gdLst/>
            <a:ahLst/>
            <a:cxnLst/>
            <a:rect l="l" t="t" r="r" b="b"/>
            <a:pathLst>
              <a:path w="2052955" h="1630679">
                <a:moveTo>
                  <a:pt x="2052828" y="815340"/>
                </a:moveTo>
                <a:lnTo>
                  <a:pt x="2051481" y="773379"/>
                </a:lnTo>
                <a:lnTo>
                  <a:pt x="2047519" y="731977"/>
                </a:lnTo>
                <a:lnTo>
                  <a:pt x="2040991" y="691172"/>
                </a:lnTo>
                <a:lnTo>
                  <a:pt x="2031974" y="651014"/>
                </a:lnTo>
                <a:lnTo>
                  <a:pt x="2020506" y="611568"/>
                </a:lnTo>
                <a:lnTo>
                  <a:pt x="2006676" y="572871"/>
                </a:lnTo>
                <a:lnTo>
                  <a:pt x="1990547" y="534987"/>
                </a:lnTo>
                <a:lnTo>
                  <a:pt x="1972170" y="497967"/>
                </a:lnTo>
                <a:lnTo>
                  <a:pt x="1951621" y="461848"/>
                </a:lnTo>
                <a:lnTo>
                  <a:pt x="1928952" y="426681"/>
                </a:lnTo>
                <a:lnTo>
                  <a:pt x="1904238" y="392544"/>
                </a:lnTo>
                <a:lnTo>
                  <a:pt x="1877542" y="359460"/>
                </a:lnTo>
                <a:lnTo>
                  <a:pt x="1848929" y="327494"/>
                </a:lnTo>
                <a:lnTo>
                  <a:pt x="1818462" y="296697"/>
                </a:lnTo>
                <a:lnTo>
                  <a:pt x="1786191" y="267119"/>
                </a:lnTo>
                <a:lnTo>
                  <a:pt x="1752219" y="238798"/>
                </a:lnTo>
                <a:lnTo>
                  <a:pt x="1716570" y="211797"/>
                </a:lnTo>
                <a:lnTo>
                  <a:pt x="1679321" y="186182"/>
                </a:lnTo>
                <a:lnTo>
                  <a:pt x="1640547" y="161975"/>
                </a:lnTo>
                <a:lnTo>
                  <a:pt x="1600314" y="139242"/>
                </a:lnTo>
                <a:lnTo>
                  <a:pt x="1558671" y="118033"/>
                </a:lnTo>
                <a:lnTo>
                  <a:pt x="1515681" y="98399"/>
                </a:lnTo>
                <a:lnTo>
                  <a:pt x="1471422" y="80403"/>
                </a:lnTo>
                <a:lnTo>
                  <a:pt x="1425956" y="64071"/>
                </a:lnTo>
                <a:lnTo>
                  <a:pt x="1379347" y="49479"/>
                </a:lnTo>
                <a:lnTo>
                  <a:pt x="1331658" y="36664"/>
                </a:lnTo>
                <a:lnTo>
                  <a:pt x="1282941" y="25666"/>
                </a:lnTo>
                <a:lnTo>
                  <a:pt x="1233284" y="16573"/>
                </a:lnTo>
                <a:lnTo>
                  <a:pt x="1182738" y="9398"/>
                </a:lnTo>
                <a:lnTo>
                  <a:pt x="1131366" y="4216"/>
                </a:lnTo>
                <a:lnTo>
                  <a:pt x="1079233" y="1066"/>
                </a:lnTo>
                <a:lnTo>
                  <a:pt x="1026414" y="0"/>
                </a:lnTo>
                <a:lnTo>
                  <a:pt x="973582" y="1066"/>
                </a:lnTo>
                <a:lnTo>
                  <a:pt x="921461" y="4216"/>
                </a:lnTo>
                <a:lnTo>
                  <a:pt x="870089" y="9398"/>
                </a:lnTo>
                <a:lnTo>
                  <a:pt x="819543" y="16573"/>
                </a:lnTo>
                <a:lnTo>
                  <a:pt x="769886" y="25666"/>
                </a:lnTo>
                <a:lnTo>
                  <a:pt x="721182" y="36664"/>
                </a:lnTo>
                <a:lnTo>
                  <a:pt x="673493" y="49479"/>
                </a:lnTo>
                <a:lnTo>
                  <a:pt x="626884" y="64071"/>
                </a:lnTo>
                <a:lnTo>
                  <a:pt x="581418" y="80403"/>
                </a:lnTo>
                <a:lnTo>
                  <a:pt x="537159" y="98399"/>
                </a:lnTo>
                <a:lnTo>
                  <a:pt x="494169" y="118033"/>
                </a:lnTo>
                <a:lnTo>
                  <a:pt x="452526" y="139242"/>
                </a:lnTo>
                <a:lnTo>
                  <a:pt x="412280" y="161975"/>
                </a:lnTo>
                <a:lnTo>
                  <a:pt x="373507" y="186182"/>
                </a:lnTo>
                <a:lnTo>
                  <a:pt x="336270" y="211797"/>
                </a:lnTo>
                <a:lnTo>
                  <a:pt x="300621" y="238798"/>
                </a:lnTo>
                <a:lnTo>
                  <a:pt x="266636" y="267119"/>
                </a:lnTo>
                <a:lnTo>
                  <a:pt x="234378" y="296697"/>
                </a:lnTo>
                <a:lnTo>
                  <a:pt x="203898" y="327494"/>
                </a:lnTo>
                <a:lnTo>
                  <a:pt x="175285" y="359460"/>
                </a:lnTo>
                <a:lnTo>
                  <a:pt x="148590" y="392544"/>
                </a:lnTo>
                <a:lnTo>
                  <a:pt x="123875" y="426681"/>
                </a:lnTo>
                <a:lnTo>
                  <a:pt x="101206" y="461848"/>
                </a:lnTo>
                <a:lnTo>
                  <a:pt x="80657" y="497967"/>
                </a:lnTo>
                <a:lnTo>
                  <a:pt x="62280" y="534987"/>
                </a:lnTo>
                <a:lnTo>
                  <a:pt x="46139" y="572871"/>
                </a:lnTo>
                <a:lnTo>
                  <a:pt x="32308" y="611568"/>
                </a:lnTo>
                <a:lnTo>
                  <a:pt x="20840" y="651014"/>
                </a:lnTo>
                <a:lnTo>
                  <a:pt x="11823" y="691172"/>
                </a:lnTo>
                <a:lnTo>
                  <a:pt x="5295" y="731977"/>
                </a:lnTo>
                <a:lnTo>
                  <a:pt x="1333" y="773379"/>
                </a:lnTo>
                <a:lnTo>
                  <a:pt x="0" y="815340"/>
                </a:lnTo>
                <a:lnTo>
                  <a:pt x="1333" y="857300"/>
                </a:lnTo>
                <a:lnTo>
                  <a:pt x="5295" y="898715"/>
                </a:lnTo>
                <a:lnTo>
                  <a:pt x="11823" y="939520"/>
                </a:lnTo>
                <a:lnTo>
                  <a:pt x="20840" y="979665"/>
                </a:lnTo>
                <a:lnTo>
                  <a:pt x="32308" y="1019111"/>
                </a:lnTo>
                <a:lnTo>
                  <a:pt x="46139" y="1057808"/>
                </a:lnTo>
                <a:lnTo>
                  <a:pt x="62280" y="1095692"/>
                </a:lnTo>
                <a:lnTo>
                  <a:pt x="80657" y="1132713"/>
                </a:lnTo>
                <a:lnTo>
                  <a:pt x="101206" y="1168831"/>
                </a:lnTo>
                <a:lnTo>
                  <a:pt x="123875" y="1203985"/>
                </a:lnTo>
                <a:lnTo>
                  <a:pt x="148590" y="1238135"/>
                </a:lnTo>
                <a:lnTo>
                  <a:pt x="175285" y="1271206"/>
                </a:lnTo>
                <a:lnTo>
                  <a:pt x="203898" y="1303185"/>
                </a:lnTo>
                <a:lnTo>
                  <a:pt x="234378" y="1333982"/>
                </a:lnTo>
                <a:lnTo>
                  <a:pt x="266636" y="1363560"/>
                </a:lnTo>
                <a:lnTo>
                  <a:pt x="300621" y="1391881"/>
                </a:lnTo>
                <a:lnTo>
                  <a:pt x="336270" y="1418882"/>
                </a:lnTo>
                <a:lnTo>
                  <a:pt x="373507" y="1444498"/>
                </a:lnTo>
                <a:lnTo>
                  <a:pt x="412280" y="1468704"/>
                </a:lnTo>
                <a:lnTo>
                  <a:pt x="452526" y="1491437"/>
                </a:lnTo>
                <a:lnTo>
                  <a:pt x="494169" y="1512646"/>
                </a:lnTo>
                <a:lnTo>
                  <a:pt x="537159" y="1532280"/>
                </a:lnTo>
                <a:lnTo>
                  <a:pt x="581418" y="1550289"/>
                </a:lnTo>
                <a:lnTo>
                  <a:pt x="626884" y="1566608"/>
                </a:lnTo>
                <a:lnTo>
                  <a:pt x="673493" y="1581213"/>
                </a:lnTo>
                <a:lnTo>
                  <a:pt x="721182" y="1594027"/>
                </a:lnTo>
                <a:lnTo>
                  <a:pt x="769886" y="1605013"/>
                </a:lnTo>
                <a:lnTo>
                  <a:pt x="819543" y="1614119"/>
                </a:lnTo>
                <a:lnTo>
                  <a:pt x="870089" y="1621294"/>
                </a:lnTo>
                <a:lnTo>
                  <a:pt x="921461" y="1626476"/>
                </a:lnTo>
                <a:lnTo>
                  <a:pt x="973582" y="1629625"/>
                </a:lnTo>
                <a:lnTo>
                  <a:pt x="1026414" y="1630680"/>
                </a:lnTo>
                <a:lnTo>
                  <a:pt x="1079233" y="1629625"/>
                </a:lnTo>
                <a:lnTo>
                  <a:pt x="1131366" y="1626476"/>
                </a:lnTo>
                <a:lnTo>
                  <a:pt x="1182738" y="1621294"/>
                </a:lnTo>
                <a:lnTo>
                  <a:pt x="1233284" y="1614119"/>
                </a:lnTo>
                <a:lnTo>
                  <a:pt x="1282941" y="1605013"/>
                </a:lnTo>
                <a:lnTo>
                  <a:pt x="1331658" y="1594027"/>
                </a:lnTo>
                <a:lnTo>
                  <a:pt x="1379347" y="1581213"/>
                </a:lnTo>
                <a:lnTo>
                  <a:pt x="1425956" y="1566608"/>
                </a:lnTo>
                <a:lnTo>
                  <a:pt x="1471422" y="1550289"/>
                </a:lnTo>
                <a:lnTo>
                  <a:pt x="1515681" y="1532280"/>
                </a:lnTo>
                <a:lnTo>
                  <a:pt x="1558671" y="1512646"/>
                </a:lnTo>
                <a:lnTo>
                  <a:pt x="1600314" y="1491437"/>
                </a:lnTo>
                <a:lnTo>
                  <a:pt x="1640547" y="1468704"/>
                </a:lnTo>
                <a:lnTo>
                  <a:pt x="1679321" y="1444498"/>
                </a:lnTo>
                <a:lnTo>
                  <a:pt x="1716570" y="1418882"/>
                </a:lnTo>
                <a:lnTo>
                  <a:pt x="1752219" y="1391881"/>
                </a:lnTo>
                <a:lnTo>
                  <a:pt x="1786191" y="1363560"/>
                </a:lnTo>
                <a:lnTo>
                  <a:pt x="1818462" y="1333982"/>
                </a:lnTo>
                <a:lnTo>
                  <a:pt x="1848929" y="1303185"/>
                </a:lnTo>
                <a:lnTo>
                  <a:pt x="1877542" y="1271206"/>
                </a:lnTo>
                <a:lnTo>
                  <a:pt x="1904238" y="1238135"/>
                </a:lnTo>
                <a:lnTo>
                  <a:pt x="1928952" y="1203985"/>
                </a:lnTo>
                <a:lnTo>
                  <a:pt x="1951621" y="1168831"/>
                </a:lnTo>
                <a:lnTo>
                  <a:pt x="1972170" y="1132713"/>
                </a:lnTo>
                <a:lnTo>
                  <a:pt x="1990547" y="1095692"/>
                </a:lnTo>
                <a:lnTo>
                  <a:pt x="2006676" y="1057808"/>
                </a:lnTo>
                <a:lnTo>
                  <a:pt x="2020506" y="1019111"/>
                </a:lnTo>
                <a:lnTo>
                  <a:pt x="2031974" y="979665"/>
                </a:lnTo>
                <a:lnTo>
                  <a:pt x="2040991" y="939520"/>
                </a:lnTo>
                <a:lnTo>
                  <a:pt x="2047519" y="898715"/>
                </a:lnTo>
                <a:lnTo>
                  <a:pt x="2051481" y="857300"/>
                </a:lnTo>
                <a:lnTo>
                  <a:pt x="2052828" y="81534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26363" y="5010899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marL="635"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06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6954" y="4843135"/>
            <a:ext cx="5902960" cy="132143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주거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AutoNum type="arabicPeriod" startAt="12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주택 매입과 신축방법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등에 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12"/>
              <a:tabLst>
                <a:tab pos="418465" algn="l"/>
              </a:tabLst>
            </a:pPr>
            <a:r>
              <a:rPr sz="1800" b="1" spc="200" dirty="0">
                <a:latin typeface="Malgun Gothic"/>
                <a:cs typeface="Malgun Gothic"/>
              </a:rPr>
              <a:t>귀농•귀촌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할 지역에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임시 주거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시설을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484" y="1528571"/>
            <a:ext cx="2014855" cy="1553210"/>
          </a:xfrm>
          <a:custGeom>
            <a:avLst/>
            <a:gdLst/>
            <a:ahLst/>
            <a:cxnLst/>
            <a:rect l="l" t="t" r="r" b="b"/>
            <a:pathLst>
              <a:path w="2014855" h="1553210">
                <a:moveTo>
                  <a:pt x="2014728" y="776478"/>
                </a:moveTo>
                <a:lnTo>
                  <a:pt x="2013331" y="735241"/>
                </a:lnTo>
                <a:lnTo>
                  <a:pt x="2009178" y="694563"/>
                </a:lnTo>
                <a:lnTo>
                  <a:pt x="2002358" y="654494"/>
                </a:lnTo>
                <a:lnTo>
                  <a:pt x="1992934" y="615099"/>
                </a:lnTo>
                <a:lnTo>
                  <a:pt x="1980971" y="576427"/>
                </a:lnTo>
                <a:lnTo>
                  <a:pt x="1966544" y="538518"/>
                </a:lnTo>
                <a:lnTo>
                  <a:pt x="1949716" y="501446"/>
                </a:lnTo>
                <a:lnTo>
                  <a:pt x="1930565" y="465264"/>
                </a:lnTo>
                <a:lnTo>
                  <a:pt x="1909140" y="430009"/>
                </a:lnTo>
                <a:lnTo>
                  <a:pt x="1885543" y="395757"/>
                </a:lnTo>
                <a:lnTo>
                  <a:pt x="1859813" y="362534"/>
                </a:lnTo>
                <a:lnTo>
                  <a:pt x="1832038" y="330415"/>
                </a:lnTo>
                <a:lnTo>
                  <a:pt x="1802282" y="299453"/>
                </a:lnTo>
                <a:lnTo>
                  <a:pt x="1770621" y="269684"/>
                </a:lnTo>
                <a:lnTo>
                  <a:pt x="1737106" y="241185"/>
                </a:lnTo>
                <a:lnTo>
                  <a:pt x="1701825" y="213982"/>
                </a:lnTo>
                <a:lnTo>
                  <a:pt x="1664843" y="188163"/>
                </a:lnTo>
                <a:lnTo>
                  <a:pt x="1626235" y="163753"/>
                </a:lnTo>
                <a:lnTo>
                  <a:pt x="1586052" y="140817"/>
                </a:lnTo>
                <a:lnTo>
                  <a:pt x="1544383" y="119405"/>
                </a:lnTo>
                <a:lnTo>
                  <a:pt x="1501292" y="99580"/>
                </a:lnTo>
                <a:lnTo>
                  <a:pt x="1456842" y="81381"/>
                </a:lnTo>
                <a:lnTo>
                  <a:pt x="1411109" y="64871"/>
                </a:lnTo>
                <a:lnTo>
                  <a:pt x="1364157" y="50114"/>
                </a:lnTo>
                <a:lnTo>
                  <a:pt x="1316062" y="37134"/>
                </a:lnTo>
                <a:lnTo>
                  <a:pt x="1266901" y="26022"/>
                </a:lnTo>
                <a:lnTo>
                  <a:pt x="1216723" y="16802"/>
                </a:lnTo>
                <a:lnTo>
                  <a:pt x="1165618" y="9525"/>
                </a:lnTo>
                <a:lnTo>
                  <a:pt x="1113637" y="4279"/>
                </a:lnTo>
                <a:lnTo>
                  <a:pt x="1060856" y="1079"/>
                </a:lnTo>
                <a:lnTo>
                  <a:pt x="1007364" y="0"/>
                </a:lnTo>
                <a:lnTo>
                  <a:pt x="953858" y="1079"/>
                </a:lnTo>
                <a:lnTo>
                  <a:pt x="901090" y="4279"/>
                </a:lnTo>
                <a:lnTo>
                  <a:pt x="849109" y="9525"/>
                </a:lnTo>
                <a:lnTo>
                  <a:pt x="798004" y="16802"/>
                </a:lnTo>
                <a:lnTo>
                  <a:pt x="747826" y="26022"/>
                </a:lnTo>
                <a:lnTo>
                  <a:pt x="698665" y="37134"/>
                </a:lnTo>
                <a:lnTo>
                  <a:pt x="650570" y="50114"/>
                </a:lnTo>
                <a:lnTo>
                  <a:pt x="603618" y="64871"/>
                </a:lnTo>
                <a:lnTo>
                  <a:pt x="557885" y="81381"/>
                </a:lnTo>
                <a:lnTo>
                  <a:pt x="513435" y="99580"/>
                </a:lnTo>
                <a:lnTo>
                  <a:pt x="470344" y="119405"/>
                </a:lnTo>
                <a:lnTo>
                  <a:pt x="428675" y="140817"/>
                </a:lnTo>
                <a:lnTo>
                  <a:pt x="388505" y="163753"/>
                </a:lnTo>
                <a:lnTo>
                  <a:pt x="349885" y="188163"/>
                </a:lnTo>
                <a:lnTo>
                  <a:pt x="312902" y="213982"/>
                </a:lnTo>
                <a:lnTo>
                  <a:pt x="277622" y="241185"/>
                </a:lnTo>
                <a:lnTo>
                  <a:pt x="244106" y="269684"/>
                </a:lnTo>
                <a:lnTo>
                  <a:pt x="212445" y="299453"/>
                </a:lnTo>
                <a:lnTo>
                  <a:pt x="182689" y="330415"/>
                </a:lnTo>
                <a:lnTo>
                  <a:pt x="154914" y="362534"/>
                </a:lnTo>
                <a:lnTo>
                  <a:pt x="129184" y="395757"/>
                </a:lnTo>
                <a:lnTo>
                  <a:pt x="105575" y="430009"/>
                </a:lnTo>
                <a:lnTo>
                  <a:pt x="84162" y="465264"/>
                </a:lnTo>
                <a:lnTo>
                  <a:pt x="64998" y="501446"/>
                </a:lnTo>
                <a:lnTo>
                  <a:pt x="48171" y="538518"/>
                </a:lnTo>
                <a:lnTo>
                  <a:pt x="33743" y="576427"/>
                </a:lnTo>
                <a:lnTo>
                  <a:pt x="21780" y="615099"/>
                </a:lnTo>
                <a:lnTo>
                  <a:pt x="12357" y="654494"/>
                </a:lnTo>
                <a:lnTo>
                  <a:pt x="5537" y="694563"/>
                </a:lnTo>
                <a:lnTo>
                  <a:pt x="1384" y="735241"/>
                </a:lnTo>
                <a:lnTo>
                  <a:pt x="0" y="776478"/>
                </a:lnTo>
                <a:lnTo>
                  <a:pt x="1384" y="817727"/>
                </a:lnTo>
                <a:lnTo>
                  <a:pt x="5537" y="858405"/>
                </a:lnTo>
                <a:lnTo>
                  <a:pt x="12357" y="898474"/>
                </a:lnTo>
                <a:lnTo>
                  <a:pt x="21780" y="937869"/>
                </a:lnTo>
                <a:lnTo>
                  <a:pt x="33743" y="976541"/>
                </a:lnTo>
                <a:lnTo>
                  <a:pt x="48171" y="1014450"/>
                </a:lnTo>
                <a:lnTo>
                  <a:pt x="64998" y="1051521"/>
                </a:lnTo>
                <a:lnTo>
                  <a:pt x="84162" y="1087704"/>
                </a:lnTo>
                <a:lnTo>
                  <a:pt x="105575" y="1122959"/>
                </a:lnTo>
                <a:lnTo>
                  <a:pt x="129184" y="1157211"/>
                </a:lnTo>
                <a:lnTo>
                  <a:pt x="154914" y="1190434"/>
                </a:lnTo>
                <a:lnTo>
                  <a:pt x="182689" y="1222552"/>
                </a:lnTo>
                <a:lnTo>
                  <a:pt x="212445" y="1253515"/>
                </a:lnTo>
                <a:lnTo>
                  <a:pt x="244106" y="1283284"/>
                </a:lnTo>
                <a:lnTo>
                  <a:pt x="277622" y="1311783"/>
                </a:lnTo>
                <a:lnTo>
                  <a:pt x="312902" y="1338986"/>
                </a:lnTo>
                <a:lnTo>
                  <a:pt x="349885" y="1364805"/>
                </a:lnTo>
                <a:lnTo>
                  <a:pt x="388505" y="1389214"/>
                </a:lnTo>
                <a:lnTo>
                  <a:pt x="428675" y="1412151"/>
                </a:lnTo>
                <a:lnTo>
                  <a:pt x="470344" y="1433563"/>
                </a:lnTo>
                <a:lnTo>
                  <a:pt x="513435" y="1453388"/>
                </a:lnTo>
                <a:lnTo>
                  <a:pt x="557885" y="1471587"/>
                </a:lnTo>
                <a:lnTo>
                  <a:pt x="603618" y="1488097"/>
                </a:lnTo>
                <a:lnTo>
                  <a:pt x="650570" y="1502854"/>
                </a:lnTo>
                <a:lnTo>
                  <a:pt x="698665" y="1515833"/>
                </a:lnTo>
                <a:lnTo>
                  <a:pt x="747826" y="1526946"/>
                </a:lnTo>
                <a:lnTo>
                  <a:pt x="798004" y="1536166"/>
                </a:lnTo>
                <a:lnTo>
                  <a:pt x="849109" y="1543443"/>
                </a:lnTo>
                <a:lnTo>
                  <a:pt x="901090" y="1548688"/>
                </a:lnTo>
                <a:lnTo>
                  <a:pt x="953858" y="1551889"/>
                </a:lnTo>
                <a:lnTo>
                  <a:pt x="1007364" y="1552956"/>
                </a:lnTo>
                <a:lnTo>
                  <a:pt x="1060856" y="1551889"/>
                </a:lnTo>
                <a:lnTo>
                  <a:pt x="1113637" y="1548688"/>
                </a:lnTo>
                <a:lnTo>
                  <a:pt x="1165618" y="1543443"/>
                </a:lnTo>
                <a:lnTo>
                  <a:pt x="1216723" y="1536166"/>
                </a:lnTo>
                <a:lnTo>
                  <a:pt x="1266901" y="1526946"/>
                </a:lnTo>
                <a:lnTo>
                  <a:pt x="1316062" y="1515833"/>
                </a:lnTo>
                <a:lnTo>
                  <a:pt x="1364157" y="1502854"/>
                </a:lnTo>
                <a:lnTo>
                  <a:pt x="1411109" y="1488097"/>
                </a:lnTo>
                <a:lnTo>
                  <a:pt x="1456842" y="1471587"/>
                </a:lnTo>
                <a:lnTo>
                  <a:pt x="1501292" y="1453388"/>
                </a:lnTo>
                <a:lnTo>
                  <a:pt x="1544383" y="1433563"/>
                </a:lnTo>
                <a:lnTo>
                  <a:pt x="1586052" y="1412151"/>
                </a:lnTo>
                <a:lnTo>
                  <a:pt x="1626235" y="1389214"/>
                </a:lnTo>
                <a:lnTo>
                  <a:pt x="1664843" y="1364805"/>
                </a:lnTo>
                <a:lnTo>
                  <a:pt x="1701825" y="1338986"/>
                </a:lnTo>
                <a:lnTo>
                  <a:pt x="1737106" y="1311783"/>
                </a:lnTo>
                <a:lnTo>
                  <a:pt x="1770621" y="1283284"/>
                </a:lnTo>
                <a:lnTo>
                  <a:pt x="1802282" y="1253515"/>
                </a:lnTo>
                <a:lnTo>
                  <a:pt x="1832038" y="1222552"/>
                </a:lnTo>
                <a:lnTo>
                  <a:pt x="1859813" y="1190434"/>
                </a:lnTo>
                <a:lnTo>
                  <a:pt x="1885543" y="1157211"/>
                </a:lnTo>
                <a:lnTo>
                  <a:pt x="1909140" y="1122959"/>
                </a:lnTo>
                <a:lnTo>
                  <a:pt x="1930565" y="1087704"/>
                </a:lnTo>
                <a:lnTo>
                  <a:pt x="1949716" y="1051521"/>
                </a:lnTo>
                <a:lnTo>
                  <a:pt x="1966544" y="1014450"/>
                </a:lnTo>
                <a:lnTo>
                  <a:pt x="1980971" y="976541"/>
                </a:lnTo>
                <a:lnTo>
                  <a:pt x="1992934" y="937869"/>
                </a:lnTo>
                <a:lnTo>
                  <a:pt x="2002358" y="898474"/>
                </a:lnTo>
                <a:lnTo>
                  <a:pt x="2009178" y="858405"/>
                </a:lnTo>
                <a:lnTo>
                  <a:pt x="2013331" y="817727"/>
                </a:lnTo>
                <a:lnTo>
                  <a:pt x="2014728" y="776478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5144" y="1794188"/>
            <a:ext cx="878840" cy="9747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marL="635" algn="ctr">
              <a:lnSpc>
                <a:spcPct val="100000"/>
              </a:lnSpc>
              <a:spcBef>
                <a:spcPts val="944"/>
              </a:spcBef>
            </a:pPr>
            <a:r>
              <a:rPr sz="3200" b="1" spc="-25" dirty="0">
                <a:latin typeface="Malgun Gothic"/>
                <a:cs typeface="Malgun Gothic"/>
              </a:rPr>
              <a:t>07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3585" y="1412308"/>
            <a:ext cx="8564245" cy="13227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b="1" spc="110" dirty="0">
                <a:solidFill>
                  <a:srgbClr val="0066FF"/>
                </a:solidFill>
                <a:latin typeface="Source Han Sans KR"/>
                <a:cs typeface="Source Han Sans KR"/>
              </a:rPr>
              <a:t>자금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40"/>
              </a:spcBef>
              <a:buAutoNum type="arabicPeriod" startAt="14"/>
              <a:tabLst>
                <a:tab pos="418465" algn="l"/>
              </a:tabLst>
            </a:pPr>
            <a:r>
              <a:rPr sz="1800" b="1" spc="160" dirty="0">
                <a:latin typeface="Malgun Gothic"/>
                <a:cs typeface="Malgun Gothic"/>
              </a:rPr>
              <a:t>귀농•귀촌에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대한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금융기관의 융자조건을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14"/>
              <a:tabLst>
                <a:tab pos="418465" algn="l"/>
              </a:tabLst>
            </a:pPr>
            <a:r>
              <a:rPr sz="1800" b="1" spc="140" dirty="0">
                <a:latin typeface="Malgun Gothic"/>
                <a:cs typeface="Malgun Gothic"/>
              </a:rPr>
              <a:t>정부•농촌진흥기관•지자체에서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지원하는 자금지원 방법에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056" y="3112007"/>
            <a:ext cx="2022475" cy="1607820"/>
          </a:xfrm>
          <a:custGeom>
            <a:avLst/>
            <a:gdLst/>
            <a:ahLst/>
            <a:cxnLst/>
            <a:rect l="l" t="t" r="r" b="b"/>
            <a:pathLst>
              <a:path w="2022475" h="1607820">
                <a:moveTo>
                  <a:pt x="2022348" y="803910"/>
                </a:moveTo>
                <a:lnTo>
                  <a:pt x="2020938" y="761225"/>
                </a:lnTo>
                <a:lnTo>
                  <a:pt x="2016785" y="719112"/>
                </a:lnTo>
                <a:lnTo>
                  <a:pt x="2009940" y="677633"/>
                </a:lnTo>
                <a:lnTo>
                  <a:pt x="2000478" y="636841"/>
                </a:lnTo>
                <a:lnTo>
                  <a:pt x="1988464" y="596798"/>
                </a:lnTo>
                <a:lnTo>
                  <a:pt x="1973973" y="557568"/>
                </a:lnTo>
                <a:lnTo>
                  <a:pt x="1957082" y="519188"/>
                </a:lnTo>
                <a:lnTo>
                  <a:pt x="1937854" y="481723"/>
                </a:lnTo>
                <a:lnTo>
                  <a:pt x="1916353" y="445223"/>
                </a:lnTo>
                <a:lnTo>
                  <a:pt x="1892655" y="409752"/>
                </a:lnTo>
                <a:lnTo>
                  <a:pt x="1866823" y="375361"/>
                </a:lnTo>
                <a:lnTo>
                  <a:pt x="1838947" y="342112"/>
                </a:lnTo>
                <a:lnTo>
                  <a:pt x="1809076" y="310045"/>
                </a:lnTo>
                <a:lnTo>
                  <a:pt x="1777288" y="279222"/>
                </a:lnTo>
                <a:lnTo>
                  <a:pt x="1743646" y="249720"/>
                </a:lnTo>
                <a:lnTo>
                  <a:pt x="1708238" y="221564"/>
                </a:lnTo>
                <a:lnTo>
                  <a:pt x="1671116" y="194818"/>
                </a:lnTo>
                <a:lnTo>
                  <a:pt x="1632356" y="169545"/>
                </a:lnTo>
                <a:lnTo>
                  <a:pt x="1592021" y="145796"/>
                </a:lnTo>
                <a:lnTo>
                  <a:pt x="1550200" y="123634"/>
                </a:lnTo>
                <a:lnTo>
                  <a:pt x="1506931" y="103098"/>
                </a:lnTo>
                <a:lnTo>
                  <a:pt x="1462316" y="84264"/>
                </a:lnTo>
                <a:lnTo>
                  <a:pt x="1416418" y="67170"/>
                </a:lnTo>
                <a:lnTo>
                  <a:pt x="1369288" y="51879"/>
                </a:lnTo>
                <a:lnTo>
                  <a:pt x="1321015" y="38455"/>
                </a:lnTo>
                <a:lnTo>
                  <a:pt x="1271663" y="26936"/>
                </a:lnTo>
                <a:lnTo>
                  <a:pt x="1221308" y="17386"/>
                </a:lnTo>
                <a:lnTo>
                  <a:pt x="1170000" y="9867"/>
                </a:lnTo>
                <a:lnTo>
                  <a:pt x="1117841" y="4432"/>
                </a:lnTo>
                <a:lnTo>
                  <a:pt x="1064869" y="1117"/>
                </a:lnTo>
                <a:lnTo>
                  <a:pt x="1011174" y="0"/>
                </a:lnTo>
                <a:lnTo>
                  <a:pt x="957465" y="1117"/>
                </a:lnTo>
                <a:lnTo>
                  <a:pt x="904494" y="4432"/>
                </a:lnTo>
                <a:lnTo>
                  <a:pt x="852322" y="9867"/>
                </a:lnTo>
                <a:lnTo>
                  <a:pt x="801014" y="17386"/>
                </a:lnTo>
                <a:lnTo>
                  <a:pt x="750658" y="26936"/>
                </a:lnTo>
                <a:lnTo>
                  <a:pt x="701306" y="38455"/>
                </a:lnTo>
                <a:lnTo>
                  <a:pt x="653021" y="51879"/>
                </a:lnTo>
                <a:lnTo>
                  <a:pt x="605904" y="67170"/>
                </a:lnTo>
                <a:lnTo>
                  <a:pt x="559993" y="84264"/>
                </a:lnTo>
                <a:lnTo>
                  <a:pt x="515378" y="103098"/>
                </a:lnTo>
                <a:lnTo>
                  <a:pt x="472122" y="123634"/>
                </a:lnTo>
                <a:lnTo>
                  <a:pt x="430301" y="145796"/>
                </a:lnTo>
                <a:lnTo>
                  <a:pt x="389966" y="169545"/>
                </a:lnTo>
                <a:lnTo>
                  <a:pt x="351205" y="194818"/>
                </a:lnTo>
                <a:lnTo>
                  <a:pt x="314083" y="221564"/>
                </a:lnTo>
                <a:lnTo>
                  <a:pt x="278676" y="249720"/>
                </a:lnTo>
                <a:lnTo>
                  <a:pt x="245033" y="279222"/>
                </a:lnTo>
                <a:lnTo>
                  <a:pt x="213245" y="310045"/>
                </a:lnTo>
                <a:lnTo>
                  <a:pt x="183375" y="342112"/>
                </a:lnTo>
                <a:lnTo>
                  <a:pt x="155498" y="375361"/>
                </a:lnTo>
                <a:lnTo>
                  <a:pt x="129679" y="409752"/>
                </a:lnTo>
                <a:lnTo>
                  <a:pt x="105981" y="445223"/>
                </a:lnTo>
                <a:lnTo>
                  <a:pt x="84480" y="481723"/>
                </a:lnTo>
                <a:lnTo>
                  <a:pt x="65252" y="519188"/>
                </a:lnTo>
                <a:lnTo>
                  <a:pt x="48361" y="557568"/>
                </a:lnTo>
                <a:lnTo>
                  <a:pt x="33870" y="596798"/>
                </a:lnTo>
                <a:lnTo>
                  <a:pt x="21856" y="636841"/>
                </a:lnTo>
                <a:lnTo>
                  <a:pt x="12395" y="677633"/>
                </a:lnTo>
                <a:lnTo>
                  <a:pt x="5549" y="719112"/>
                </a:lnTo>
                <a:lnTo>
                  <a:pt x="1397" y="761225"/>
                </a:lnTo>
                <a:lnTo>
                  <a:pt x="0" y="803910"/>
                </a:lnTo>
                <a:lnTo>
                  <a:pt x="1397" y="846607"/>
                </a:lnTo>
                <a:lnTo>
                  <a:pt x="5549" y="888720"/>
                </a:lnTo>
                <a:lnTo>
                  <a:pt x="12395" y="930198"/>
                </a:lnTo>
                <a:lnTo>
                  <a:pt x="21856" y="970991"/>
                </a:lnTo>
                <a:lnTo>
                  <a:pt x="33870" y="1011034"/>
                </a:lnTo>
                <a:lnTo>
                  <a:pt x="48361" y="1050264"/>
                </a:lnTo>
                <a:lnTo>
                  <a:pt x="65252" y="1088644"/>
                </a:lnTo>
                <a:lnTo>
                  <a:pt x="84480" y="1126109"/>
                </a:lnTo>
                <a:lnTo>
                  <a:pt x="105981" y="1162608"/>
                </a:lnTo>
                <a:lnTo>
                  <a:pt x="129679" y="1198079"/>
                </a:lnTo>
                <a:lnTo>
                  <a:pt x="155498" y="1232471"/>
                </a:lnTo>
                <a:lnTo>
                  <a:pt x="183375" y="1265720"/>
                </a:lnTo>
                <a:lnTo>
                  <a:pt x="213245" y="1297787"/>
                </a:lnTo>
                <a:lnTo>
                  <a:pt x="245033" y="1328610"/>
                </a:lnTo>
                <a:lnTo>
                  <a:pt x="278676" y="1358112"/>
                </a:lnTo>
                <a:lnTo>
                  <a:pt x="314083" y="1386268"/>
                </a:lnTo>
                <a:lnTo>
                  <a:pt x="351205" y="1413014"/>
                </a:lnTo>
                <a:lnTo>
                  <a:pt x="389966" y="1438287"/>
                </a:lnTo>
                <a:lnTo>
                  <a:pt x="430301" y="1462036"/>
                </a:lnTo>
                <a:lnTo>
                  <a:pt x="472122" y="1484198"/>
                </a:lnTo>
                <a:lnTo>
                  <a:pt x="515378" y="1504734"/>
                </a:lnTo>
                <a:lnTo>
                  <a:pt x="559993" y="1523568"/>
                </a:lnTo>
                <a:lnTo>
                  <a:pt x="605904" y="1540662"/>
                </a:lnTo>
                <a:lnTo>
                  <a:pt x="653021" y="1555953"/>
                </a:lnTo>
                <a:lnTo>
                  <a:pt x="701306" y="1569377"/>
                </a:lnTo>
                <a:lnTo>
                  <a:pt x="750658" y="1580896"/>
                </a:lnTo>
                <a:lnTo>
                  <a:pt x="801014" y="1590446"/>
                </a:lnTo>
                <a:lnTo>
                  <a:pt x="852322" y="1597964"/>
                </a:lnTo>
                <a:lnTo>
                  <a:pt x="904494" y="1603400"/>
                </a:lnTo>
                <a:lnTo>
                  <a:pt x="957465" y="1606715"/>
                </a:lnTo>
                <a:lnTo>
                  <a:pt x="1011174" y="1607820"/>
                </a:lnTo>
                <a:lnTo>
                  <a:pt x="1064869" y="1606715"/>
                </a:lnTo>
                <a:lnTo>
                  <a:pt x="1117841" y="1603400"/>
                </a:lnTo>
                <a:lnTo>
                  <a:pt x="1170000" y="1597964"/>
                </a:lnTo>
                <a:lnTo>
                  <a:pt x="1221308" y="1590446"/>
                </a:lnTo>
                <a:lnTo>
                  <a:pt x="1271663" y="1580896"/>
                </a:lnTo>
                <a:lnTo>
                  <a:pt x="1321015" y="1569377"/>
                </a:lnTo>
                <a:lnTo>
                  <a:pt x="1369288" y="1555953"/>
                </a:lnTo>
                <a:lnTo>
                  <a:pt x="1416418" y="1540662"/>
                </a:lnTo>
                <a:lnTo>
                  <a:pt x="1462316" y="1523568"/>
                </a:lnTo>
                <a:lnTo>
                  <a:pt x="1506931" y="1504734"/>
                </a:lnTo>
                <a:lnTo>
                  <a:pt x="1550200" y="1484198"/>
                </a:lnTo>
                <a:lnTo>
                  <a:pt x="1592021" y="1462036"/>
                </a:lnTo>
                <a:lnTo>
                  <a:pt x="1632356" y="1438287"/>
                </a:lnTo>
                <a:lnTo>
                  <a:pt x="1671116" y="1413014"/>
                </a:lnTo>
                <a:lnTo>
                  <a:pt x="1708238" y="1386268"/>
                </a:lnTo>
                <a:lnTo>
                  <a:pt x="1743646" y="1358112"/>
                </a:lnTo>
                <a:lnTo>
                  <a:pt x="1777288" y="1328610"/>
                </a:lnTo>
                <a:lnTo>
                  <a:pt x="1809076" y="1297787"/>
                </a:lnTo>
                <a:lnTo>
                  <a:pt x="1838947" y="1265720"/>
                </a:lnTo>
                <a:lnTo>
                  <a:pt x="1866823" y="1232471"/>
                </a:lnTo>
                <a:lnTo>
                  <a:pt x="1892655" y="1198079"/>
                </a:lnTo>
                <a:lnTo>
                  <a:pt x="1916353" y="1162608"/>
                </a:lnTo>
                <a:lnTo>
                  <a:pt x="1937854" y="1126109"/>
                </a:lnTo>
                <a:lnTo>
                  <a:pt x="1957082" y="1088644"/>
                </a:lnTo>
                <a:lnTo>
                  <a:pt x="1973973" y="1050264"/>
                </a:lnTo>
                <a:lnTo>
                  <a:pt x="1988464" y="1011034"/>
                </a:lnTo>
                <a:lnTo>
                  <a:pt x="2000478" y="970991"/>
                </a:lnTo>
                <a:lnTo>
                  <a:pt x="2009940" y="930198"/>
                </a:lnTo>
                <a:lnTo>
                  <a:pt x="2016785" y="888720"/>
                </a:lnTo>
                <a:lnTo>
                  <a:pt x="2020938" y="846607"/>
                </a:lnTo>
                <a:lnTo>
                  <a:pt x="2022348" y="80391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4288" y="3387750"/>
            <a:ext cx="879475" cy="9747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08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8191" y="2949930"/>
            <a:ext cx="7649845" cy="173418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작목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40"/>
              </a:spcBef>
              <a:buAutoNum type="arabicPeriod" startAt="16"/>
              <a:tabLst>
                <a:tab pos="418465" algn="l"/>
              </a:tabLst>
            </a:pPr>
            <a:r>
              <a:rPr sz="1800" b="1" spc="204" dirty="0">
                <a:latin typeface="Malgun Gothic"/>
                <a:cs typeface="Malgun Gothic"/>
              </a:rPr>
              <a:t>귀농•귀촌</a:t>
            </a:r>
            <a:r>
              <a:rPr sz="1800" b="1" dirty="0">
                <a:latin typeface="Malgun Gothic"/>
                <a:cs typeface="Malgun Gothic"/>
              </a:rPr>
              <a:t> 할 지역의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농촌진흥기관과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작목선택에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대해 </a:t>
            </a:r>
            <a:r>
              <a:rPr sz="1800" b="1" spc="-10" dirty="0">
                <a:solidFill>
                  <a:srgbClr val="FF66FF"/>
                </a:solidFill>
                <a:latin typeface="Malgun Gothic"/>
                <a:cs typeface="Malgun Gothic"/>
              </a:rPr>
              <a:t>상담</a:t>
            </a:r>
            <a:r>
              <a:rPr sz="1800" b="1" spc="-10" dirty="0">
                <a:latin typeface="Malgun Gothic"/>
                <a:cs typeface="Malgun Gothic"/>
              </a:rPr>
              <a:t>하였는가?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16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재배할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작목의 특성과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재배기술</a:t>
            </a:r>
            <a:r>
              <a:rPr sz="1800" b="1" dirty="0">
                <a:latin typeface="Malgun Gothic"/>
                <a:cs typeface="Malgun Gothic"/>
              </a:rPr>
              <a:t>에 대해 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16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재배할 작목과 관련된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작물보호제와 비료에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</a:t>
            </a:r>
            <a:r>
              <a:rPr sz="1800" b="1" spc="1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628" y="4750307"/>
            <a:ext cx="2022475" cy="1609725"/>
          </a:xfrm>
          <a:custGeom>
            <a:avLst/>
            <a:gdLst/>
            <a:ahLst/>
            <a:cxnLst/>
            <a:rect l="l" t="t" r="r" b="b"/>
            <a:pathLst>
              <a:path w="2022475" h="1609725">
                <a:moveTo>
                  <a:pt x="2022348" y="804672"/>
                </a:moveTo>
                <a:lnTo>
                  <a:pt x="2020938" y="761949"/>
                </a:lnTo>
                <a:lnTo>
                  <a:pt x="2016785" y="719797"/>
                </a:lnTo>
                <a:lnTo>
                  <a:pt x="2009940" y="678281"/>
                </a:lnTo>
                <a:lnTo>
                  <a:pt x="2000478" y="637451"/>
                </a:lnTo>
                <a:lnTo>
                  <a:pt x="1988464" y="597382"/>
                </a:lnTo>
                <a:lnTo>
                  <a:pt x="1973973" y="558101"/>
                </a:lnTo>
                <a:lnTo>
                  <a:pt x="1957082" y="519696"/>
                </a:lnTo>
                <a:lnTo>
                  <a:pt x="1937854" y="482193"/>
                </a:lnTo>
                <a:lnTo>
                  <a:pt x="1916353" y="445668"/>
                </a:lnTo>
                <a:lnTo>
                  <a:pt x="1892655" y="410159"/>
                </a:lnTo>
                <a:lnTo>
                  <a:pt x="1866823" y="375729"/>
                </a:lnTo>
                <a:lnTo>
                  <a:pt x="1838947" y="342442"/>
                </a:lnTo>
                <a:lnTo>
                  <a:pt x="1809076" y="310349"/>
                </a:lnTo>
                <a:lnTo>
                  <a:pt x="1777288" y="279514"/>
                </a:lnTo>
                <a:lnTo>
                  <a:pt x="1743646" y="249961"/>
                </a:lnTo>
                <a:lnTo>
                  <a:pt x="1708238" y="221780"/>
                </a:lnTo>
                <a:lnTo>
                  <a:pt x="1671116" y="195021"/>
                </a:lnTo>
                <a:lnTo>
                  <a:pt x="1632356" y="169722"/>
                </a:lnTo>
                <a:lnTo>
                  <a:pt x="1592021" y="145948"/>
                </a:lnTo>
                <a:lnTo>
                  <a:pt x="1550200" y="123761"/>
                </a:lnTo>
                <a:lnTo>
                  <a:pt x="1506931" y="103212"/>
                </a:lnTo>
                <a:lnTo>
                  <a:pt x="1462316" y="84353"/>
                </a:lnTo>
                <a:lnTo>
                  <a:pt x="1416418" y="67246"/>
                </a:lnTo>
                <a:lnTo>
                  <a:pt x="1369288" y="51943"/>
                </a:lnTo>
                <a:lnTo>
                  <a:pt x="1321015" y="38493"/>
                </a:lnTo>
                <a:lnTo>
                  <a:pt x="1271663" y="26962"/>
                </a:lnTo>
                <a:lnTo>
                  <a:pt x="1221308" y="17411"/>
                </a:lnTo>
                <a:lnTo>
                  <a:pt x="1170000" y="9880"/>
                </a:lnTo>
                <a:lnTo>
                  <a:pt x="1117841" y="4432"/>
                </a:lnTo>
                <a:lnTo>
                  <a:pt x="1064869" y="1117"/>
                </a:lnTo>
                <a:lnTo>
                  <a:pt x="1011174" y="0"/>
                </a:lnTo>
                <a:lnTo>
                  <a:pt x="957465" y="1117"/>
                </a:lnTo>
                <a:lnTo>
                  <a:pt x="904494" y="4432"/>
                </a:lnTo>
                <a:lnTo>
                  <a:pt x="852322" y="9880"/>
                </a:lnTo>
                <a:lnTo>
                  <a:pt x="801014" y="17411"/>
                </a:lnTo>
                <a:lnTo>
                  <a:pt x="750658" y="26962"/>
                </a:lnTo>
                <a:lnTo>
                  <a:pt x="701306" y="38493"/>
                </a:lnTo>
                <a:lnTo>
                  <a:pt x="653021" y="51943"/>
                </a:lnTo>
                <a:lnTo>
                  <a:pt x="605904" y="67246"/>
                </a:lnTo>
                <a:lnTo>
                  <a:pt x="559993" y="84353"/>
                </a:lnTo>
                <a:lnTo>
                  <a:pt x="515378" y="103212"/>
                </a:lnTo>
                <a:lnTo>
                  <a:pt x="472122" y="123761"/>
                </a:lnTo>
                <a:lnTo>
                  <a:pt x="430301" y="145948"/>
                </a:lnTo>
                <a:lnTo>
                  <a:pt x="389966" y="169722"/>
                </a:lnTo>
                <a:lnTo>
                  <a:pt x="351205" y="195021"/>
                </a:lnTo>
                <a:lnTo>
                  <a:pt x="314083" y="221780"/>
                </a:lnTo>
                <a:lnTo>
                  <a:pt x="278676" y="249961"/>
                </a:lnTo>
                <a:lnTo>
                  <a:pt x="245033" y="279514"/>
                </a:lnTo>
                <a:lnTo>
                  <a:pt x="213245" y="310349"/>
                </a:lnTo>
                <a:lnTo>
                  <a:pt x="183375" y="342442"/>
                </a:lnTo>
                <a:lnTo>
                  <a:pt x="155498" y="375729"/>
                </a:lnTo>
                <a:lnTo>
                  <a:pt x="129679" y="410159"/>
                </a:lnTo>
                <a:lnTo>
                  <a:pt x="105981" y="445668"/>
                </a:lnTo>
                <a:lnTo>
                  <a:pt x="84480" y="482193"/>
                </a:lnTo>
                <a:lnTo>
                  <a:pt x="65252" y="519696"/>
                </a:lnTo>
                <a:lnTo>
                  <a:pt x="48361" y="558101"/>
                </a:lnTo>
                <a:lnTo>
                  <a:pt x="33870" y="597382"/>
                </a:lnTo>
                <a:lnTo>
                  <a:pt x="21856" y="637451"/>
                </a:lnTo>
                <a:lnTo>
                  <a:pt x="12395" y="678281"/>
                </a:lnTo>
                <a:lnTo>
                  <a:pt x="5549" y="719797"/>
                </a:lnTo>
                <a:lnTo>
                  <a:pt x="1397" y="761949"/>
                </a:lnTo>
                <a:lnTo>
                  <a:pt x="0" y="804672"/>
                </a:lnTo>
                <a:lnTo>
                  <a:pt x="1397" y="847420"/>
                </a:lnTo>
                <a:lnTo>
                  <a:pt x="5549" y="889571"/>
                </a:lnTo>
                <a:lnTo>
                  <a:pt x="12395" y="931087"/>
                </a:lnTo>
                <a:lnTo>
                  <a:pt x="21856" y="971918"/>
                </a:lnTo>
                <a:lnTo>
                  <a:pt x="33870" y="1011986"/>
                </a:lnTo>
                <a:lnTo>
                  <a:pt x="48361" y="1051267"/>
                </a:lnTo>
                <a:lnTo>
                  <a:pt x="65252" y="1089685"/>
                </a:lnTo>
                <a:lnTo>
                  <a:pt x="84480" y="1127175"/>
                </a:lnTo>
                <a:lnTo>
                  <a:pt x="105981" y="1163713"/>
                </a:lnTo>
                <a:lnTo>
                  <a:pt x="129679" y="1199210"/>
                </a:lnTo>
                <a:lnTo>
                  <a:pt x="155498" y="1233639"/>
                </a:lnTo>
                <a:lnTo>
                  <a:pt x="183375" y="1266926"/>
                </a:lnTo>
                <a:lnTo>
                  <a:pt x="213245" y="1299019"/>
                </a:lnTo>
                <a:lnTo>
                  <a:pt x="245033" y="1329867"/>
                </a:lnTo>
                <a:lnTo>
                  <a:pt x="278676" y="1359408"/>
                </a:lnTo>
                <a:lnTo>
                  <a:pt x="314083" y="1387589"/>
                </a:lnTo>
                <a:lnTo>
                  <a:pt x="351205" y="1414348"/>
                </a:lnTo>
                <a:lnTo>
                  <a:pt x="389966" y="1439646"/>
                </a:lnTo>
                <a:lnTo>
                  <a:pt x="430301" y="1463421"/>
                </a:lnTo>
                <a:lnTo>
                  <a:pt x="472122" y="1485607"/>
                </a:lnTo>
                <a:lnTo>
                  <a:pt x="515378" y="1506156"/>
                </a:lnTo>
                <a:lnTo>
                  <a:pt x="559993" y="1525016"/>
                </a:lnTo>
                <a:lnTo>
                  <a:pt x="605904" y="1542122"/>
                </a:lnTo>
                <a:lnTo>
                  <a:pt x="653021" y="1557426"/>
                </a:lnTo>
                <a:lnTo>
                  <a:pt x="701306" y="1570863"/>
                </a:lnTo>
                <a:lnTo>
                  <a:pt x="750658" y="1582394"/>
                </a:lnTo>
                <a:lnTo>
                  <a:pt x="801014" y="1591945"/>
                </a:lnTo>
                <a:lnTo>
                  <a:pt x="852322" y="1599476"/>
                </a:lnTo>
                <a:lnTo>
                  <a:pt x="904494" y="1604924"/>
                </a:lnTo>
                <a:lnTo>
                  <a:pt x="957465" y="1608239"/>
                </a:lnTo>
                <a:lnTo>
                  <a:pt x="1011174" y="1609344"/>
                </a:lnTo>
                <a:lnTo>
                  <a:pt x="1064869" y="1608239"/>
                </a:lnTo>
                <a:lnTo>
                  <a:pt x="1117841" y="1604924"/>
                </a:lnTo>
                <a:lnTo>
                  <a:pt x="1170000" y="1599476"/>
                </a:lnTo>
                <a:lnTo>
                  <a:pt x="1221308" y="1591945"/>
                </a:lnTo>
                <a:lnTo>
                  <a:pt x="1271663" y="1582394"/>
                </a:lnTo>
                <a:lnTo>
                  <a:pt x="1321015" y="1570863"/>
                </a:lnTo>
                <a:lnTo>
                  <a:pt x="1369288" y="1557426"/>
                </a:lnTo>
                <a:lnTo>
                  <a:pt x="1416418" y="1542122"/>
                </a:lnTo>
                <a:lnTo>
                  <a:pt x="1462316" y="1525016"/>
                </a:lnTo>
                <a:lnTo>
                  <a:pt x="1506931" y="1506156"/>
                </a:lnTo>
                <a:lnTo>
                  <a:pt x="1550200" y="1485607"/>
                </a:lnTo>
                <a:lnTo>
                  <a:pt x="1592021" y="1463421"/>
                </a:lnTo>
                <a:lnTo>
                  <a:pt x="1632356" y="1439646"/>
                </a:lnTo>
                <a:lnTo>
                  <a:pt x="1671116" y="1414348"/>
                </a:lnTo>
                <a:lnTo>
                  <a:pt x="1708238" y="1387589"/>
                </a:lnTo>
                <a:lnTo>
                  <a:pt x="1743646" y="1359408"/>
                </a:lnTo>
                <a:lnTo>
                  <a:pt x="1777288" y="1329867"/>
                </a:lnTo>
                <a:lnTo>
                  <a:pt x="1809076" y="1299019"/>
                </a:lnTo>
                <a:lnTo>
                  <a:pt x="1838947" y="1266926"/>
                </a:lnTo>
                <a:lnTo>
                  <a:pt x="1866823" y="1233639"/>
                </a:lnTo>
                <a:lnTo>
                  <a:pt x="1892655" y="1199210"/>
                </a:lnTo>
                <a:lnTo>
                  <a:pt x="1916353" y="1163713"/>
                </a:lnTo>
                <a:lnTo>
                  <a:pt x="1937854" y="1127175"/>
                </a:lnTo>
                <a:lnTo>
                  <a:pt x="1957082" y="1089685"/>
                </a:lnTo>
                <a:lnTo>
                  <a:pt x="1973973" y="1051267"/>
                </a:lnTo>
                <a:lnTo>
                  <a:pt x="1988464" y="1011986"/>
                </a:lnTo>
                <a:lnTo>
                  <a:pt x="2000478" y="971918"/>
                </a:lnTo>
                <a:lnTo>
                  <a:pt x="2009940" y="931087"/>
                </a:lnTo>
                <a:lnTo>
                  <a:pt x="2016785" y="889571"/>
                </a:lnTo>
                <a:lnTo>
                  <a:pt x="2020938" y="847420"/>
                </a:lnTo>
                <a:lnTo>
                  <a:pt x="2022348" y="804672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8860" y="5027919"/>
            <a:ext cx="878840" cy="9747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3200" b="1" spc="-25" dirty="0">
                <a:latin typeface="Malgun Gothic"/>
                <a:cs typeface="Malgun Gothic"/>
              </a:rPr>
              <a:t>09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2763" y="4862410"/>
            <a:ext cx="7812405" cy="132207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소득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AutoNum type="arabicPeriod" startAt="19"/>
              <a:tabLst>
                <a:tab pos="418465" algn="l"/>
              </a:tabLst>
            </a:pPr>
            <a:r>
              <a:rPr sz="1800" b="1" spc="204" dirty="0">
                <a:latin typeface="Malgun Gothic"/>
                <a:cs typeface="Malgun Gothic"/>
              </a:rPr>
              <a:t>귀농•귀촌</a:t>
            </a:r>
            <a:r>
              <a:rPr sz="1800" b="1" dirty="0">
                <a:latin typeface="Malgun Gothic"/>
                <a:cs typeface="Malgun Gothic"/>
              </a:rPr>
              <a:t> 할 </a:t>
            </a:r>
            <a:r>
              <a:rPr sz="1800" b="1" spc="260" dirty="0">
                <a:latin typeface="Malgun Gothic"/>
                <a:cs typeface="Malgun Gothic"/>
              </a:rPr>
              <a:t>시•군의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대표 작목의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농가평균소득에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2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19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농업관련 다양한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직불금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제도에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23340"/>
          </a:xfrm>
          <a:custGeom>
            <a:avLst/>
            <a:gdLst/>
            <a:ahLst/>
            <a:cxnLst/>
            <a:rect l="l" t="t" r="r" b="b"/>
            <a:pathLst>
              <a:path w="12192000" h="1323340">
                <a:moveTo>
                  <a:pt x="0" y="1322832"/>
                </a:moveTo>
                <a:lnTo>
                  <a:pt x="12192000" y="1322832"/>
                </a:lnTo>
                <a:lnTo>
                  <a:pt x="12192000" y="0"/>
                </a:lnTo>
                <a:lnTo>
                  <a:pt x="0" y="0"/>
                </a:lnTo>
                <a:lnTo>
                  <a:pt x="0" y="1322832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5723" y="407035"/>
            <a:ext cx="862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Malgun Gothic"/>
                <a:cs typeface="Malgun Gothic"/>
              </a:rPr>
              <a:t>목</a:t>
            </a:r>
            <a:r>
              <a:rPr sz="2800" b="1" spc="-20" dirty="0">
                <a:latin typeface="Malgun Gothic"/>
                <a:cs typeface="Malgun Gothic"/>
              </a:rPr>
              <a:t> </a:t>
            </a:r>
            <a:r>
              <a:rPr sz="2800" b="1" spc="-50" dirty="0">
                <a:latin typeface="Malgun Gothic"/>
                <a:cs typeface="Malgun Gothic"/>
              </a:rPr>
              <a:t>차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4986" y="1964817"/>
            <a:ext cx="2491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</a:rPr>
              <a:t>1.</a:t>
            </a:r>
            <a:r>
              <a:rPr sz="2000" spc="29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평택시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농업이야기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4594986" y="2574417"/>
            <a:ext cx="3342004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354330" algn="l"/>
              </a:tabLst>
            </a:pPr>
            <a:r>
              <a:rPr sz="2000" b="1" spc="190" dirty="0">
                <a:latin typeface="Malgun Gothic"/>
                <a:cs typeface="Malgun Gothic"/>
              </a:rPr>
              <a:t>귀농•귀촌의</a:t>
            </a:r>
            <a:r>
              <a:rPr sz="2000" b="1" spc="-2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개념 </a:t>
            </a:r>
            <a:r>
              <a:rPr sz="2000" b="1" spc="-25" dirty="0">
                <a:latin typeface="Malgun Gothic"/>
                <a:cs typeface="Malgun Gothic"/>
              </a:rPr>
              <a:t>이해</a:t>
            </a:r>
            <a:endParaRPr sz="2000">
              <a:latin typeface="Malgun Gothic"/>
              <a:cs typeface="Malgun Gothic"/>
            </a:endParaRPr>
          </a:p>
          <a:p>
            <a:pPr marL="354330" indent="-341630">
              <a:lnSpc>
                <a:spcPct val="100000"/>
              </a:lnSpc>
              <a:spcBef>
                <a:spcPts val="2400"/>
              </a:spcBef>
              <a:buAutoNum type="arabicPeriod" startAt="2"/>
              <a:tabLst>
                <a:tab pos="354330" algn="l"/>
              </a:tabLst>
            </a:pPr>
            <a:r>
              <a:rPr sz="2000" b="1" spc="229" dirty="0">
                <a:latin typeface="Malgun Gothic"/>
                <a:cs typeface="Malgun Gothic"/>
              </a:rPr>
              <a:t>귀농•귀촌</a:t>
            </a:r>
            <a:r>
              <a:rPr sz="2000" b="1" spc="-10" dirty="0">
                <a:latin typeface="Malgun Gothic"/>
                <a:cs typeface="Malgun Gothic"/>
              </a:rPr>
              <a:t> </a:t>
            </a:r>
            <a:r>
              <a:rPr sz="2000" b="1" spc="-20" dirty="0">
                <a:latin typeface="Malgun Gothic"/>
                <a:cs typeface="Malgun Gothic"/>
              </a:rPr>
              <a:t>준비계획</a:t>
            </a:r>
            <a:endParaRPr sz="2000">
              <a:latin typeface="Malgun Gothic"/>
              <a:cs typeface="Malgun Gothic"/>
            </a:endParaRPr>
          </a:p>
          <a:p>
            <a:pPr marL="354330" indent="-341630">
              <a:lnSpc>
                <a:spcPct val="100000"/>
              </a:lnSpc>
              <a:spcBef>
                <a:spcPts val="2400"/>
              </a:spcBef>
              <a:buAutoNum type="arabicPeriod" startAt="2"/>
              <a:tabLst>
                <a:tab pos="354330" algn="l"/>
              </a:tabLst>
            </a:pPr>
            <a:r>
              <a:rPr sz="2000" b="1" spc="180" dirty="0">
                <a:latin typeface="Malgun Gothic"/>
                <a:cs typeface="Malgun Gothic"/>
              </a:rPr>
              <a:t>귀농•귀촌의</a:t>
            </a:r>
            <a:r>
              <a:rPr sz="2000" b="1" spc="-3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유형과</a:t>
            </a:r>
            <a:r>
              <a:rPr sz="2000" b="1" spc="-1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절차</a:t>
            </a:r>
            <a:endParaRPr sz="2000">
              <a:latin typeface="Malgun Gothic"/>
              <a:cs typeface="Malgun Gothic"/>
            </a:endParaRPr>
          </a:p>
          <a:p>
            <a:pPr marL="354330" indent="-341630">
              <a:lnSpc>
                <a:spcPct val="100000"/>
              </a:lnSpc>
              <a:spcBef>
                <a:spcPts val="2405"/>
              </a:spcBef>
              <a:buAutoNum type="arabicPeriod" startAt="2"/>
              <a:tabLst>
                <a:tab pos="354330" algn="l"/>
              </a:tabLst>
            </a:pPr>
            <a:r>
              <a:rPr sz="2000" b="1" dirty="0">
                <a:latin typeface="Malgun Gothic"/>
                <a:cs typeface="Malgun Gothic"/>
              </a:rPr>
              <a:t>2023년</a:t>
            </a:r>
            <a:r>
              <a:rPr sz="2000" b="1" spc="-4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농업</a:t>
            </a:r>
            <a:r>
              <a:rPr sz="2000" b="1" spc="-35" dirty="0">
                <a:latin typeface="Malgun Gothic"/>
                <a:cs typeface="Malgun Gothic"/>
              </a:rPr>
              <a:t> </a:t>
            </a:r>
            <a:r>
              <a:rPr sz="2000" b="1" spc="-10" dirty="0">
                <a:latin typeface="Malgun Gothic"/>
                <a:cs typeface="Malgun Gothic"/>
              </a:rPr>
              <a:t>이슈((issue)</a:t>
            </a:r>
            <a:endParaRPr sz="2000">
              <a:latin typeface="Malgun Gothic"/>
              <a:cs typeface="Malgun Gothic"/>
            </a:endParaRPr>
          </a:p>
          <a:p>
            <a:pPr marL="354330" indent="-341630">
              <a:lnSpc>
                <a:spcPct val="100000"/>
              </a:lnSpc>
              <a:spcBef>
                <a:spcPts val="2400"/>
              </a:spcBef>
              <a:buAutoNum type="arabicPeriod" startAt="2"/>
              <a:tabLst>
                <a:tab pos="354330" algn="l"/>
              </a:tabLst>
            </a:pPr>
            <a:r>
              <a:rPr sz="2000" b="1" dirty="0">
                <a:latin typeface="Malgun Gothic"/>
                <a:cs typeface="Malgun Gothic"/>
              </a:rPr>
              <a:t>2023년</a:t>
            </a:r>
            <a:r>
              <a:rPr sz="2000" b="1" spc="-45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정부정책과</a:t>
            </a:r>
            <a:r>
              <a:rPr sz="2000" b="1" spc="-45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예산</a:t>
            </a:r>
            <a:endParaRPr sz="2000">
              <a:latin typeface="Malgun Gothic"/>
              <a:cs typeface="Malgun Gothic"/>
            </a:endParaRPr>
          </a:p>
          <a:p>
            <a:pPr marL="354330" indent="-341630">
              <a:lnSpc>
                <a:spcPct val="100000"/>
              </a:lnSpc>
              <a:spcBef>
                <a:spcPts val="2400"/>
              </a:spcBef>
              <a:buAutoNum type="arabicPeriod" startAt="2"/>
              <a:tabLst>
                <a:tab pos="354330" algn="l"/>
              </a:tabLst>
            </a:pPr>
            <a:r>
              <a:rPr sz="2000" b="1" dirty="0">
                <a:latin typeface="Malgun Gothic"/>
                <a:cs typeface="Malgun Gothic"/>
              </a:rPr>
              <a:t>농산업의</a:t>
            </a:r>
            <a:r>
              <a:rPr sz="2000" b="1" spc="-20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Malgun Gothic"/>
                <a:cs typeface="Malgun Gothic"/>
              </a:rPr>
              <a:t>기회와</a:t>
            </a:r>
            <a:r>
              <a:rPr sz="2000" b="1" spc="-2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위협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63" y="1923288"/>
            <a:ext cx="3252216" cy="40812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" y="1583435"/>
            <a:ext cx="2042160" cy="1501140"/>
          </a:xfrm>
          <a:custGeom>
            <a:avLst/>
            <a:gdLst/>
            <a:ahLst/>
            <a:cxnLst/>
            <a:rect l="l" t="t" r="r" b="b"/>
            <a:pathLst>
              <a:path w="2042160" h="1501139">
                <a:moveTo>
                  <a:pt x="2042160" y="750570"/>
                </a:moveTo>
                <a:lnTo>
                  <a:pt x="2040648" y="709396"/>
                </a:lnTo>
                <a:lnTo>
                  <a:pt x="2036165" y="668794"/>
                </a:lnTo>
                <a:lnTo>
                  <a:pt x="2028786" y="628827"/>
                </a:lnTo>
                <a:lnTo>
                  <a:pt x="2018601" y="589559"/>
                </a:lnTo>
                <a:lnTo>
                  <a:pt x="2005672" y="551040"/>
                </a:lnTo>
                <a:lnTo>
                  <a:pt x="1990090" y="513334"/>
                </a:lnTo>
                <a:lnTo>
                  <a:pt x="1971929" y="476504"/>
                </a:lnTo>
                <a:lnTo>
                  <a:pt x="1951266" y="440575"/>
                </a:lnTo>
                <a:lnTo>
                  <a:pt x="1928177" y="405650"/>
                </a:lnTo>
                <a:lnTo>
                  <a:pt x="1902739" y="371754"/>
                </a:lnTo>
                <a:lnTo>
                  <a:pt x="1875028" y="338950"/>
                </a:lnTo>
                <a:lnTo>
                  <a:pt x="1845132" y="307301"/>
                </a:lnTo>
                <a:lnTo>
                  <a:pt x="1813115" y="276860"/>
                </a:lnTo>
                <a:lnTo>
                  <a:pt x="1779066" y="247688"/>
                </a:lnTo>
                <a:lnTo>
                  <a:pt x="1743075" y="219837"/>
                </a:lnTo>
                <a:lnTo>
                  <a:pt x="1705190" y="193382"/>
                </a:lnTo>
                <a:lnTo>
                  <a:pt x="1665503" y="168351"/>
                </a:lnTo>
                <a:lnTo>
                  <a:pt x="1624088" y="144818"/>
                </a:lnTo>
                <a:lnTo>
                  <a:pt x="1581035" y="122847"/>
                </a:lnTo>
                <a:lnTo>
                  <a:pt x="1536407" y="102476"/>
                </a:lnTo>
                <a:lnTo>
                  <a:pt x="1490294" y="83781"/>
                </a:lnTo>
                <a:lnTo>
                  <a:pt x="1442770" y="66814"/>
                </a:lnTo>
                <a:lnTo>
                  <a:pt x="1393913" y="51625"/>
                </a:lnTo>
                <a:lnTo>
                  <a:pt x="1343799" y="38265"/>
                </a:lnTo>
                <a:lnTo>
                  <a:pt x="1292504" y="26822"/>
                </a:lnTo>
                <a:lnTo>
                  <a:pt x="1240104" y="17322"/>
                </a:lnTo>
                <a:lnTo>
                  <a:pt x="1186688" y="9829"/>
                </a:lnTo>
                <a:lnTo>
                  <a:pt x="1132319" y="4406"/>
                </a:lnTo>
                <a:lnTo>
                  <a:pt x="1077087" y="1117"/>
                </a:lnTo>
                <a:lnTo>
                  <a:pt x="1021080" y="0"/>
                </a:lnTo>
                <a:lnTo>
                  <a:pt x="965047" y="1117"/>
                </a:lnTo>
                <a:lnTo>
                  <a:pt x="909815" y="4406"/>
                </a:lnTo>
                <a:lnTo>
                  <a:pt x="855446" y="9829"/>
                </a:lnTo>
                <a:lnTo>
                  <a:pt x="802030" y="17322"/>
                </a:lnTo>
                <a:lnTo>
                  <a:pt x="749630" y="26822"/>
                </a:lnTo>
                <a:lnTo>
                  <a:pt x="698334" y="38265"/>
                </a:lnTo>
                <a:lnTo>
                  <a:pt x="648208" y="51625"/>
                </a:lnTo>
                <a:lnTo>
                  <a:pt x="599351" y="66814"/>
                </a:lnTo>
                <a:lnTo>
                  <a:pt x="551827" y="83781"/>
                </a:lnTo>
                <a:lnTo>
                  <a:pt x="505714" y="102476"/>
                </a:lnTo>
                <a:lnTo>
                  <a:pt x="461086" y="122847"/>
                </a:lnTo>
                <a:lnTo>
                  <a:pt x="418033" y="144818"/>
                </a:lnTo>
                <a:lnTo>
                  <a:pt x="376631" y="168351"/>
                </a:lnTo>
                <a:lnTo>
                  <a:pt x="336943" y="193382"/>
                </a:lnTo>
                <a:lnTo>
                  <a:pt x="299059" y="219837"/>
                </a:lnTo>
                <a:lnTo>
                  <a:pt x="263055" y="247688"/>
                </a:lnTo>
                <a:lnTo>
                  <a:pt x="229006" y="276860"/>
                </a:lnTo>
                <a:lnTo>
                  <a:pt x="197002" y="307301"/>
                </a:lnTo>
                <a:lnTo>
                  <a:pt x="167106" y="338950"/>
                </a:lnTo>
                <a:lnTo>
                  <a:pt x="139395" y="371754"/>
                </a:lnTo>
                <a:lnTo>
                  <a:pt x="113969" y="405650"/>
                </a:lnTo>
                <a:lnTo>
                  <a:pt x="90868" y="440575"/>
                </a:lnTo>
                <a:lnTo>
                  <a:pt x="70205" y="476504"/>
                </a:lnTo>
                <a:lnTo>
                  <a:pt x="52044" y="513334"/>
                </a:lnTo>
                <a:lnTo>
                  <a:pt x="36461" y="551040"/>
                </a:lnTo>
                <a:lnTo>
                  <a:pt x="23545" y="589559"/>
                </a:lnTo>
                <a:lnTo>
                  <a:pt x="13360" y="628827"/>
                </a:lnTo>
                <a:lnTo>
                  <a:pt x="5981" y="668794"/>
                </a:lnTo>
                <a:lnTo>
                  <a:pt x="1498" y="709396"/>
                </a:lnTo>
                <a:lnTo>
                  <a:pt x="0" y="750570"/>
                </a:lnTo>
                <a:lnTo>
                  <a:pt x="1498" y="791756"/>
                </a:lnTo>
                <a:lnTo>
                  <a:pt x="5981" y="832358"/>
                </a:lnTo>
                <a:lnTo>
                  <a:pt x="13360" y="872324"/>
                </a:lnTo>
                <a:lnTo>
                  <a:pt x="23545" y="911593"/>
                </a:lnTo>
                <a:lnTo>
                  <a:pt x="36461" y="950112"/>
                </a:lnTo>
                <a:lnTo>
                  <a:pt x="52044" y="987818"/>
                </a:lnTo>
                <a:lnTo>
                  <a:pt x="70205" y="1024648"/>
                </a:lnTo>
                <a:lnTo>
                  <a:pt x="90868" y="1060577"/>
                </a:lnTo>
                <a:lnTo>
                  <a:pt x="113969" y="1095502"/>
                </a:lnTo>
                <a:lnTo>
                  <a:pt x="139395" y="1129398"/>
                </a:lnTo>
                <a:lnTo>
                  <a:pt x="167106" y="1162202"/>
                </a:lnTo>
                <a:lnTo>
                  <a:pt x="197002" y="1193850"/>
                </a:lnTo>
                <a:lnTo>
                  <a:pt x="229006" y="1224292"/>
                </a:lnTo>
                <a:lnTo>
                  <a:pt x="263055" y="1253464"/>
                </a:lnTo>
                <a:lnTo>
                  <a:pt x="299059" y="1281315"/>
                </a:lnTo>
                <a:lnTo>
                  <a:pt x="336943" y="1307769"/>
                </a:lnTo>
                <a:lnTo>
                  <a:pt x="376631" y="1332801"/>
                </a:lnTo>
                <a:lnTo>
                  <a:pt x="418033" y="1356334"/>
                </a:lnTo>
                <a:lnTo>
                  <a:pt x="461086" y="1378305"/>
                </a:lnTo>
                <a:lnTo>
                  <a:pt x="505714" y="1398676"/>
                </a:lnTo>
                <a:lnTo>
                  <a:pt x="551827" y="1417370"/>
                </a:lnTo>
                <a:lnTo>
                  <a:pt x="599351" y="1434338"/>
                </a:lnTo>
                <a:lnTo>
                  <a:pt x="648208" y="1449527"/>
                </a:lnTo>
                <a:lnTo>
                  <a:pt x="698334" y="1462887"/>
                </a:lnTo>
                <a:lnTo>
                  <a:pt x="749630" y="1474330"/>
                </a:lnTo>
                <a:lnTo>
                  <a:pt x="802030" y="1483829"/>
                </a:lnTo>
                <a:lnTo>
                  <a:pt x="855446" y="1491322"/>
                </a:lnTo>
                <a:lnTo>
                  <a:pt x="909815" y="1496745"/>
                </a:lnTo>
                <a:lnTo>
                  <a:pt x="965047" y="1500035"/>
                </a:lnTo>
                <a:lnTo>
                  <a:pt x="1021080" y="1501140"/>
                </a:lnTo>
                <a:lnTo>
                  <a:pt x="1077087" y="1500035"/>
                </a:lnTo>
                <a:lnTo>
                  <a:pt x="1132319" y="1496745"/>
                </a:lnTo>
                <a:lnTo>
                  <a:pt x="1186688" y="1491322"/>
                </a:lnTo>
                <a:lnTo>
                  <a:pt x="1240104" y="1483829"/>
                </a:lnTo>
                <a:lnTo>
                  <a:pt x="1292504" y="1474330"/>
                </a:lnTo>
                <a:lnTo>
                  <a:pt x="1343799" y="1462887"/>
                </a:lnTo>
                <a:lnTo>
                  <a:pt x="1393913" y="1449527"/>
                </a:lnTo>
                <a:lnTo>
                  <a:pt x="1442770" y="1434338"/>
                </a:lnTo>
                <a:lnTo>
                  <a:pt x="1490294" y="1417370"/>
                </a:lnTo>
                <a:lnTo>
                  <a:pt x="1536407" y="1398676"/>
                </a:lnTo>
                <a:lnTo>
                  <a:pt x="1581035" y="1378305"/>
                </a:lnTo>
                <a:lnTo>
                  <a:pt x="1624088" y="1356334"/>
                </a:lnTo>
                <a:lnTo>
                  <a:pt x="1665503" y="1332801"/>
                </a:lnTo>
                <a:lnTo>
                  <a:pt x="1705190" y="1307769"/>
                </a:lnTo>
                <a:lnTo>
                  <a:pt x="1743062" y="1281315"/>
                </a:lnTo>
                <a:lnTo>
                  <a:pt x="1779066" y="1253464"/>
                </a:lnTo>
                <a:lnTo>
                  <a:pt x="1813115" y="1224292"/>
                </a:lnTo>
                <a:lnTo>
                  <a:pt x="1845132" y="1193850"/>
                </a:lnTo>
                <a:lnTo>
                  <a:pt x="1875028" y="1162202"/>
                </a:lnTo>
                <a:lnTo>
                  <a:pt x="1902739" y="1129398"/>
                </a:lnTo>
                <a:lnTo>
                  <a:pt x="1928177" y="1095502"/>
                </a:lnTo>
                <a:lnTo>
                  <a:pt x="1951266" y="1060577"/>
                </a:lnTo>
                <a:lnTo>
                  <a:pt x="1971929" y="1024648"/>
                </a:lnTo>
                <a:lnTo>
                  <a:pt x="1990090" y="987818"/>
                </a:lnTo>
                <a:lnTo>
                  <a:pt x="2005672" y="950112"/>
                </a:lnTo>
                <a:lnTo>
                  <a:pt x="2018601" y="911593"/>
                </a:lnTo>
                <a:lnTo>
                  <a:pt x="2028786" y="872324"/>
                </a:lnTo>
                <a:lnTo>
                  <a:pt x="2036165" y="832358"/>
                </a:lnTo>
                <a:lnTo>
                  <a:pt x="2040648" y="791756"/>
                </a:lnTo>
                <a:lnTo>
                  <a:pt x="2042160" y="75057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2530" y="1838025"/>
            <a:ext cx="879475" cy="9747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10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67710" y="1630172"/>
            <a:ext cx="1531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25" dirty="0">
                <a:solidFill>
                  <a:srgbClr val="0066FF"/>
                </a:solidFill>
                <a:latin typeface="Source Han Sans KR"/>
                <a:cs typeface="Source Han Sans KR"/>
              </a:rPr>
              <a:t>경영ᆞ마케팅</a:t>
            </a:r>
            <a:endParaRPr sz="2000">
              <a:latin typeface="Source Han Sans KR"/>
              <a:cs typeface="Source Han Sans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7710" y="1941911"/>
            <a:ext cx="7245350" cy="249618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416559" indent="-403860">
              <a:lnSpc>
                <a:spcPct val="100000"/>
              </a:lnSpc>
              <a:spcBef>
                <a:spcPts val="1185"/>
              </a:spcBef>
              <a:buAutoNum type="arabicPeriod" startAt="21"/>
              <a:tabLst>
                <a:tab pos="416559" algn="l"/>
              </a:tabLst>
            </a:pPr>
            <a:r>
              <a:rPr sz="1800" b="1" dirty="0">
                <a:latin typeface="Malgun Gothic"/>
                <a:cs typeface="Malgun Gothic"/>
              </a:rPr>
              <a:t>농업경영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컨설팅</a:t>
            </a:r>
            <a:r>
              <a:rPr sz="1800" b="1" spc="-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사업에</a:t>
            </a:r>
            <a:r>
              <a:rPr sz="1800" b="1" spc="-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AutoNum type="arabicPeriod" startAt="21"/>
              <a:tabLst>
                <a:tab pos="418465" algn="l"/>
              </a:tabLst>
            </a:pPr>
            <a:r>
              <a:rPr sz="1800" b="1" spc="-65" dirty="0">
                <a:solidFill>
                  <a:srgbClr val="FF66FF"/>
                </a:solidFill>
                <a:latin typeface="Malgun Gothic"/>
                <a:cs typeface="Malgun Gothic"/>
              </a:rPr>
              <a:t>GAP,</a:t>
            </a:r>
            <a:r>
              <a:rPr sz="1800" b="1" spc="-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spc="-70" dirty="0">
                <a:solidFill>
                  <a:srgbClr val="FF66FF"/>
                </a:solidFill>
                <a:latin typeface="Malgun Gothic"/>
                <a:cs typeface="Malgun Gothic"/>
              </a:rPr>
              <a:t>HACCP,</a:t>
            </a:r>
            <a:r>
              <a:rPr sz="1800" b="1" spc="-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친환경인증제</a:t>
            </a:r>
            <a:r>
              <a:rPr sz="1800" b="1" spc="-1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등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생산관리</a:t>
            </a:r>
            <a:r>
              <a:rPr sz="1800" b="1" spc="-2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방법에</a:t>
            </a:r>
            <a:r>
              <a:rPr sz="1800" b="1" spc="-2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-1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-20" dirty="0">
                <a:latin typeface="Malgun Gothic"/>
                <a:cs typeface="Malgun Gothic"/>
              </a:rPr>
              <a:t> 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AutoNum type="arabicPeriod" startAt="21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귀농창업계획서의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주요 작성항목에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6559" indent="-403860">
              <a:lnSpc>
                <a:spcPct val="100000"/>
              </a:lnSpc>
              <a:spcBef>
                <a:spcPts val="1080"/>
              </a:spcBef>
              <a:buAutoNum type="arabicPeriod" startAt="21"/>
              <a:tabLst>
                <a:tab pos="416559" algn="l"/>
              </a:tabLst>
            </a:pPr>
            <a:r>
              <a:rPr sz="1800" b="1" dirty="0">
                <a:latin typeface="Malgun Gothic"/>
                <a:cs typeface="Malgun Gothic"/>
              </a:rPr>
              <a:t>영농일지</a:t>
            </a:r>
            <a:r>
              <a:rPr sz="1800" b="1" spc="-1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등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농업경영장부</a:t>
            </a:r>
            <a:r>
              <a:rPr sz="1800" b="1" dirty="0">
                <a:latin typeface="Malgun Gothic"/>
                <a:cs typeface="Malgun Gothic"/>
              </a:rPr>
              <a:t>에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-10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5"/>
              </a:spcBef>
              <a:buAutoNum type="arabicPeriod" startAt="21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농산물과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농산품의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다양한 출하방법에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21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농산물의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홍보와 마케팅을 위한 지원사업에 </a:t>
            </a:r>
            <a:r>
              <a:rPr sz="1800" b="1" dirty="0">
                <a:latin typeface="Malgun Gothic"/>
                <a:cs typeface="Malgun Gothic"/>
              </a:rPr>
              <a:t>대해 알고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812" y="4158995"/>
            <a:ext cx="2051685" cy="1557655"/>
          </a:xfrm>
          <a:custGeom>
            <a:avLst/>
            <a:gdLst/>
            <a:ahLst/>
            <a:cxnLst/>
            <a:rect l="l" t="t" r="r" b="b"/>
            <a:pathLst>
              <a:path w="2051685" h="1557654">
                <a:moveTo>
                  <a:pt x="2051304" y="778764"/>
                </a:moveTo>
                <a:lnTo>
                  <a:pt x="2049881" y="737412"/>
                </a:lnTo>
                <a:lnTo>
                  <a:pt x="2045652" y="696607"/>
                </a:lnTo>
                <a:lnTo>
                  <a:pt x="2038718" y="656424"/>
                </a:lnTo>
                <a:lnTo>
                  <a:pt x="2029117" y="616902"/>
                </a:lnTo>
                <a:lnTo>
                  <a:pt x="2016937" y="578116"/>
                </a:lnTo>
                <a:lnTo>
                  <a:pt x="2002243" y="540105"/>
                </a:lnTo>
                <a:lnTo>
                  <a:pt x="1985098" y="502920"/>
                </a:lnTo>
                <a:lnTo>
                  <a:pt x="1965591" y="466636"/>
                </a:lnTo>
                <a:lnTo>
                  <a:pt x="1943785" y="431279"/>
                </a:lnTo>
                <a:lnTo>
                  <a:pt x="1919757" y="396913"/>
                </a:lnTo>
                <a:lnTo>
                  <a:pt x="1893557" y="363601"/>
                </a:lnTo>
                <a:lnTo>
                  <a:pt x="1865274" y="331381"/>
                </a:lnTo>
                <a:lnTo>
                  <a:pt x="1834984" y="300329"/>
                </a:lnTo>
                <a:lnTo>
                  <a:pt x="1802739" y="270471"/>
                </a:lnTo>
                <a:lnTo>
                  <a:pt x="1768614" y="241884"/>
                </a:lnTo>
                <a:lnTo>
                  <a:pt x="1732699" y="214617"/>
                </a:lnTo>
                <a:lnTo>
                  <a:pt x="1695043" y="188709"/>
                </a:lnTo>
                <a:lnTo>
                  <a:pt x="1655724" y="164236"/>
                </a:lnTo>
                <a:lnTo>
                  <a:pt x="1614817" y="141224"/>
                </a:lnTo>
                <a:lnTo>
                  <a:pt x="1572387" y="119761"/>
                </a:lnTo>
                <a:lnTo>
                  <a:pt x="1528521" y="99872"/>
                </a:lnTo>
                <a:lnTo>
                  <a:pt x="1483258" y="81622"/>
                </a:lnTo>
                <a:lnTo>
                  <a:pt x="1436700" y="65062"/>
                </a:lnTo>
                <a:lnTo>
                  <a:pt x="1388897" y="50253"/>
                </a:lnTo>
                <a:lnTo>
                  <a:pt x="1339938" y="37249"/>
                </a:lnTo>
                <a:lnTo>
                  <a:pt x="1289875" y="26098"/>
                </a:lnTo>
                <a:lnTo>
                  <a:pt x="1238796" y="16840"/>
                </a:lnTo>
                <a:lnTo>
                  <a:pt x="1186764" y="9563"/>
                </a:lnTo>
                <a:lnTo>
                  <a:pt x="1133843" y="4292"/>
                </a:lnTo>
                <a:lnTo>
                  <a:pt x="1080109" y="1079"/>
                </a:lnTo>
                <a:lnTo>
                  <a:pt x="1025652" y="0"/>
                </a:lnTo>
                <a:lnTo>
                  <a:pt x="971169" y="1079"/>
                </a:lnTo>
                <a:lnTo>
                  <a:pt x="917448" y="4292"/>
                </a:lnTo>
                <a:lnTo>
                  <a:pt x="864527" y="9563"/>
                </a:lnTo>
                <a:lnTo>
                  <a:pt x="812482" y="16840"/>
                </a:lnTo>
                <a:lnTo>
                  <a:pt x="761403" y="26098"/>
                </a:lnTo>
                <a:lnTo>
                  <a:pt x="711339" y="37249"/>
                </a:lnTo>
                <a:lnTo>
                  <a:pt x="662381" y="50253"/>
                </a:lnTo>
                <a:lnTo>
                  <a:pt x="614578" y="65062"/>
                </a:lnTo>
                <a:lnTo>
                  <a:pt x="568007" y="81622"/>
                </a:lnTo>
                <a:lnTo>
                  <a:pt x="522757" y="99872"/>
                </a:lnTo>
                <a:lnTo>
                  <a:pt x="478878" y="119761"/>
                </a:lnTo>
                <a:lnTo>
                  <a:pt x="436460" y="141224"/>
                </a:lnTo>
                <a:lnTo>
                  <a:pt x="395554" y="164236"/>
                </a:lnTo>
                <a:lnTo>
                  <a:pt x="356235" y="188709"/>
                </a:lnTo>
                <a:lnTo>
                  <a:pt x="318579" y="214617"/>
                </a:lnTo>
                <a:lnTo>
                  <a:pt x="282663" y="241884"/>
                </a:lnTo>
                <a:lnTo>
                  <a:pt x="248539" y="270471"/>
                </a:lnTo>
                <a:lnTo>
                  <a:pt x="216293" y="300329"/>
                </a:lnTo>
                <a:lnTo>
                  <a:pt x="186004" y="331381"/>
                </a:lnTo>
                <a:lnTo>
                  <a:pt x="157721" y="363601"/>
                </a:lnTo>
                <a:lnTo>
                  <a:pt x="131533" y="396913"/>
                </a:lnTo>
                <a:lnTo>
                  <a:pt x="107492" y="431279"/>
                </a:lnTo>
                <a:lnTo>
                  <a:pt x="85686" y="466636"/>
                </a:lnTo>
                <a:lnTo>
                  <a:pt x="66179" y="502920"/>
                </a:lnTo>
                <a:lnTo>
                  <a:pt x="49047" y="540105"/>
                </a:lnTo>
                <a:lnTo>
                  <a:pt x="34353" y="578116"/>
                </a:lnTo>
                <a:lnTo>
                  <a:pt x="22174" y="616902"/>
                </a:lnTo>
                <a:lnTo>
                  <a:pt x="12573" y="656424"/>
                </a:lnTo>
                <a:lnTo>
                  <a:pt x="5638" y="696607"/>
                </a:lnTo>
                <a:lnTo>
                  <a:pt x="1409" y="737412"/>
                </a:lnTo>
                <a:lnTo>
                  <a:pt x="0" y="778764"/>
                </a:lnTo>
                <a:lnTo>
                  <a:pt x="1409" y="820127"/>
                </a:lnTo>
                <a:lnTo>
                  <a:pt x="5638" y="860933"/>
                </a:lnTo>
                <a:lnTo>
                  <a:pt x="12573" y="901115"/>
                </a:lnTo>
                <a:lnTo>
                  <a:pt x="22174" y="940638"/>
                </a:lnTo>
                <a:lnTo>
                  <a:pt x="34353" y="979424"/>
                </a:lnTo>
                <a:lnTo>
                  <a:pt x="49047" y="1017435"/>
                </a:lnTo>
                <a:lnTo>
                  <a:pt x="66179" y="1054620"/>
                </a:lnTo>
                <a:lnTo>
                  <a:pt x="85686" y="1090904"/>
                </a:lnTo>
                <a:lnTo>
                  <a:pt x="107492" y="1126261"/>
                </a:lnTo>
                <a:lnTo>
                  <a:pt x="131533" y="1160627"/>
                </a:lnTo>
                <a:lnTo>
                  <a:pt x="157721" y="1193939"/>
                </a:lnTo>
                <a:lnTo>
                  <a:pt x="186004" y="1226159"/>
                </a:lnTo>
                <a:lnTo>
                  <a:pt x="216293" y="1257211"/>
                </a:lnTo>
                <a:lnTo>
                  <a:pt x="248539" y="1287068"/>
                </a:lnTo>
                <a:lnTo>
                  <a:pt x="282663" y="1315656"/>
                </a:lnTo>
                <a:lnTo>
                  <a:pt x="318579" y="1342923"/>
                </a:lnTo>
                <a:lnTo>
                  <a:pt x="356235" y="1368831"/>
                </a:lnTo>
                <a:lnTo>
                  <a:pt x="395554" y="1393304"/>
                </a:lnTo>
                <a:lnTo>
                  <a:pt x="436460" y="1416316"/>
                </a:lnTo>
                <a:lnTo>
                  <a:pt x="478878" y="1437779"/>
                </a:lnTo>
                <a:lnTo>
                  <a:pt x="522757" y="1457667"/>
                </a:lnTo>
                <a:lnTo>
                  <a:pt x="568007" y="1475917"/>
                </a:lnTo>
                <a:lnTo>
                  <a:pt x="614578" y="1492478"/>
                </a:lnTo>
                <a:lnTo>
                  <a:pt x="662381" y="1507286"/>
                </a:lnTo>
                <a:lnTo>
                  <a:pt x="711339" y="1520291"/>
                </a:lnTo>
                <a:lnTo>
                  <a:pt x="761403" y="1531442"/>
                </a:lnTo>
                <a:lnTo>
                  <a:pt x="812482" y="1540700"/>
                </a:lnTo>
                <a:lnTo>
                  <a:pt x="864527" y="1547977"/>
                </a:lnTo>
                <a:lnTo>
                  <a:pt x="917448" y="1553248"/>
                </a:lnTo>
                <a:lnTo>
                  <a:pt x="971169" y="1556461"/>
                </a:lnTo>
                <a:lnTo>
                  <a:pt x="1025652" y="1557528"/>
                </a:lnTo>
                <a:lnTo>
                  <a:pt x="1080109" y="1556461"/>
                </a:lnTo>
                <a:lnTo>
                  <a:pt x="1133843" y="1553248"/>
                </a:lnTo>
                <a:lnTo>
                  <a:pt x="1186764" y="1547977"/>
                </a:lnTo>
                <a:lnTo>
                  <a:pt x="1238796" y="1540700"/>
                </a:lnTo>
                <a:lnTo>
                  <a:pt x="1289875" y="1531442"/>
                </a:lnTo>
                <a:lnTo>
                  <a:pt x="1339938" y="1520291"/>
                </a:lnTo>
                <a:lnTo>
                  <a:pt x="1388897" y="1507286"/>
                </a:lnTo>
                <a:lnTo>
                  <a:pt x="1436700" y="1492478"/>
                </a:lnTo>
                <a:lnTo>
                  <a:pt x="1483258" y="1475917"/>
                </a:lnTo>
                <a:lnTo>
                  <a:pt x="1528521" y="1457667"/>
                </a:lnTo>
                <a:lnTo>
                  <a:pt x="1572387" y="1437779"/>
                </a:lnTo>
                <a:lnTo>
                  <a:pt x="1614817" y="1416316"/>
                </a:lnTo>
                <a:lnTo>
                  <a:pt x="1655724" y="1393304"/>
                </a:lnTo>
                <a:lnTo>
                  <a:pt x="1695043" y="1368831"/>
                </a:lnTo>
                <a:lnTo>
                  <a:pt x="1732699" y="1342923"/>
                </a:lnTo>
                <a:lnTo>
                  <a:pt x="1768614" y="1315656"/>
                </a:lnTo>
                <a:lnTo>
                  <a:pt x="1802739" y="1287068"/>
                </a:lnTo>
                <a:lnTo>
                  <a:pt x="1834984" y="1257211"/>
                </a:lnTo>
                <a:lnTo>
                  <a:pt x="1865274" y="1226159"/>
                </a:lnTo>
                <a:lnTo>
                  <a:pt x="1893557" y="1193939"/>
                </a:lnTo>
                <a:lnTo>
                  <a:pt x="1919757" y="1160627"/>
                </a:lnTo>
                <a:lnTo>
                  <a:pt x="1943785" y="1126261"/>
                </a:lnTo>
                <a:lnTo>
                  <a:pt x="1965591" y="1090904"/>
                </a:lnTo>
                <a:lnTo>
                  <a:pt x="1985098" y="1054620"/>
                </a:lnTo>
                <a:lnTo>
                  <a:pt x="2002243" y="1017435"/>
                </a:lnTo>
                <a:lnTo>
                  <a:pt x="2016937" y="979424"/>
                </a:lnTo>
                <a:lnTo>
                  <a:pt x="2029117" y="940638"/>
                </a:lnTo>
                <a:lnTo>
                  <a:pt x="2038718" y="901115"/>
                </a:lnTo>
                <a:lnTo>
                  <a:pt x="2045652" y="860933"/>
                </a:lnTo>
                <a:lnTo>
                  <a:pt x="2049881" y="820127"/>
                </a:lnTo>
                <a:lnTo>
                  <a:pt x="2051304" y="778764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1674" y="4523130"/>
            <a:ext cx="879475" cy="9747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11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2570" y="4603641"/>
            <a:ext cx="4596765" cy="173355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농기계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AutoNum type="arabicPeriod" startAt="27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농업종합자금</a:t>
            </a:r>
            <a:r>
              <a:rPr sz="1800" b="1" dirty="0">
                <a:latin typeface="Malgun Gothic"/>
                <a:cs typeface="Malgun Gothic"/>
              </a:rPr>
              <a:t>에 대해 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27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농기계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임대사업에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5"/>
              </a:spcBef>
              <a:buClr>
                <a:srgbClr val="000000"/>
              </a:buClr>
              <a:buAutoNum type="arabicPeriod" startAt="27"/>
              <a:tabLst>
                <a:tab pos="418465" algn="l"/>
              </a:tabLst>
            </a:pP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농기계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자격증 교육에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522475"/>
            <a:ext cx="1987550" cy="1438910"/>
          </a:xfrm>
          <a:custGeom>
            <a:avLst/>
            <a:gdLst/>
            <a:ahLst/>
            <a:cxnLst/>
            <a:rect l="l" t="t" r="r" b="b"/>
            <a:pathLst>
              <a:path w="1987550" h="1438910">
                <a:moveTo>
                  <a:pt x="1987296" y="719328"/>
                </a:moveTo>
                <a:lnTo>
                  <a:pt x="1985721" y="678522"/>
                </a:lnTo>
                <a:lnTo>
                  <a:pt x="1981047" y="638302"/>
                </a:lnTo>
                <a:lnTo>
                  <a:pt x="1973389" y="598728"/>
                </a:lnTo>
                <a:lnTo>
                  <a:pt x="1962797" y="559892"/>
                </a:lnTo>
                <a:lnTo>
                  <a:pt x="1949361" y="521830"/>
                </a:lnTo>
                <a:lnTo>
                  <a:pt x="1933181" y="484606"/>
                </a:lnTo>
                <a:lnTo>
                  <a:pt x="1914321" y="448284"/>
                </a:lnTo>
                <a:lnTo>
                  <a:pt x="1892884" y="412915"/>
                </a:lnTo>
                <a:lnTo>
                  <a:pt x="1868932" y="378574"/>
                </a:lnTo>
                <a:lnTo>
                  <a:pt x="1842579" y="345325"/>
                </a:lnTo>
                <a:lnTo>
                  <a:pt x="1813877" y="313207"/>
                </a:lnTo>
                <a:lnTo>
                  <a:pt x="1782927" y="282295"/>
                </a:lnTo>
                <a:lnTo>
                  <a:pt x="1749806" y="252653"/>
                </a:lnTo>
                <a:lnTo>
                  <a:pt x="1714614" y="224345"/>
                </a:lnTo>
                <a:lnTo>
                  <a:pt x="1677403" y="197408"/>
                </a:lnTo>
                <a:lnTo>
                  <a:pt x="1638287" y="171932"/>
                </a:lnTo>
                <a:lnTo>
                  <a:pt x="1597342" y="147955"/>
                </a:lnTo>
                <a:lnTo>
                  <a:pt x="1554645" y="125552"/>
                </a:lnTo>
                <a:lnTo>
                  <a:pt x="1510296" y="104775"/>
                </a:lnTo>
                <a:lnTo>
                  <a:pt x="1464348" y="85686"/>
                </a:lnTo>
                <a:lnTo>
                  <a:pt x="1416913" y="68351"/>
                </a:lnTo>
                <a:lnTo>
                  <a:pt x="1368069" y="52832"/>
                </a:lnTo>
                <a:lnTo>
                  <a:pt x="1317891" y="39179"/>
                </a:lnTo>
                <a:lnTo>
                  <a:pt x="1266469" y="27457"/>
                </a:lnTo>
                <a:lnTo>
                  <a:pt x="1213891" y="17741"/>
                </a:lnTo>
                <a:lnTo>
                  <a:pt x="1160233" y="10071"/>
                </a:lnTo>
                <a:lnTo>
                  <a:pt x="1105585" y="4521"/>
                </a:lnTo>
                <a:lnTo>
                  <a:pt x="1050023" y="1143"/>
                </a:lnTo>
                <a:lnTo>
                  <a:pt x="993648" y="0"/>
                </a:lnTo>
                <a:lnTo>
                  <a:pt x="937260" y="1143"/>
                </a:lnTo>
                <a:lnTo>
                  <a:pt x="881697" y="4521"/>
                </a:lnTo>
                <a:lnTo>
                  <a:pt x="827049" y="10071"/>
                </a:lnTo>
                <a:lnTo>
                  <a:pt x="773391" y="17741"/>
                </a:lnTo>
                <a:lnTo>
                  <a:pt x="720801" y="27457"/>
                </a:lnTo>
                <a:lnTo>
                  <a:pt x="669378" y="39179"/>
                </a:lnTo>
                <a:lnTo>
                  <a:pt x="619201" y="52832"/>
                </a:lnTo>
                <a:lnTo>
                  <a:pt x="570357" y="68351"/>
                </a:lnTo>
                <a:lnTo>
                  <a:pt x="522922" y="85686"/>
                </a:lnTo>
                <a:lnTo>
                  <a:pt x="476986" y="104775"/>
                </a:lnTo>
                <a:lnTo>
                  <a:pt x="432625" y="125552"/>
                </a:lnTo>
                <a:lnTo>
                  <a:pt x="389928" y="147955"/>
                </a:lnTo>
                <a:lnTo>
                  <a:pt x="348983" y="171932"/>
                </a:lnTo>
                <a:lnTo>
                  <a:pt x="309867" y="197408"/>
                </a:lnTo>
                <a:lnTo>
                  <a:pt x="272669" y="224345"/>
                </a:lnTo>
                <a:lnTo>
                  <a:pt x="237464" y="252653"/>
                </a:lnTo>
                <a:lnTo>
                  <a:pt x="204355" y="282295"/>
                </a:lnTo>
                <a:lnTo>
                  <a:pt x="173405" y="313207"/>
                </a:lnTo>
                <a:lnTo>
                  <a:pt x="144703" y="345325"/>
                </a:lnTo>
                <a:lnTo>
                  <a:pt x="118338" y="378574"/>
                </a:lnTo>
                <a:lnTo>
                  <a:pt x="94399" y="412915"/>
                </a:lnTo>
                <a:lnTo>
                  <a:pt x="72961" y="448284"/>
                </a:lnTo>
                <a:lnTo>
                  <a:pt x="54102" y="484606"/>
                </a:lnTo>
                <a:lnTo>
                  <a:pt x="37922" y="521830"/>
                </a:lnTo>
                <a:lnTo>
                  <a:pt x="24485" y="559892"/>
                </a:lnTo>
                <a:lnTo>
                  <a:pt x="13893" y="598728"/>
                </a:lnTo>
                <a:lnTo>
                  <a:pt x="6235" y="638302"/>
                </a:lnTo>
                <a:lnTo>
                  <a:pt x="1562" y="678522"/>
                </a:lnTo>
                <a:lnTo>
                  <a:pt x="0" y="719328"/>
                </a:lnTo>
                <a:lnTo>
                  <a:pt x="1562" y="760145"/>
                </a:lnTo>
                <a:lnTo>
                  <a:pt x="6235" y="800366"/>
                </a:lnTo>
                <a:lnTo>
                  <a:pt x="13893" y="839939"/>
                </a:lnTo>
                <a:lnTo>
                  <a:pt x="24485" y="878776"/>
                </a:lnTo>
                <a:lnTo>
                  <a:pt x="37922" y="916838"/>
                </a:lnTo>
                <a:lnTo>
                  <a:pt x="54102" y="954062"/>
                </a:lnTo>
                <a:lnTo>
                  <a:pt x="72961" y="990384"/>
                </a:lnTo>
                <a:lnTo>
                  <a:pt x="94399" y="1025753"/>
                </a:lnTo>
                <a:lnTo>
                  <a:pt x="118338" y="1060094"/>
                </a:lnTo>
                <a:lnTo>
                  <a:pt x="144703" y="1093343"/>
                </a:lnTo>
                <a:lnTo>
                  <a:pt x="173405" y="1125461"/>
                </a:lnTo>
                <a:lnTo>
                  <a:pt x="204355" y="1156373"/>
                </a:lnTo>
                <a:lnTo>
                  <a:pt x="237464" y="1186014"/>
                </a:lnTo>
                <a:lnTo>
                  <a:pt x="272669" y="1214323"/>
                </a:lnTo>
                <a:lnTo>
                  <a:pt x="309867" y="1241259"/>
                </a:lnTo>
                <a:lnTo>
                  <a:pt x="348983" y="1266736"/>
                </a:lnTo>
                <a:lnTo>
                  <a:pt x="389928" y="1290713"/>
                </a:lnTo>
                <a:lnTo>
                  <a:pt x="432625" y="1313116"/>
                </a:lnTo>
                <a:lnTo>
                  <a:pt x="476986" y="1333893"/>
                </a:lnTo>
                <a:lnTo>
                  <a:pt x="522922" y="1352981"/>
                </a:lnTo>
                <a:lnTo>
                  <a:pt x="570357" y="1370317"/>
                </a:lnTo>
                <a:lnTo>
                  <a:pt x="619201" y="1385836"/>
                </a:lnTo>
                <a:lnTo>
                  <a:pt x="669378" y="1399489"/>
                </a:lnTo>
                <a:lnTo>
                  <a:pt x="720801" y="1411211"/>
                </a:lnTo>
                <a:lnTo>
                  <a:pt x="773391" y="1420926"/>
                </a:lnTo>
                <a:lnTo>
                  <a:pt x="827049" y="1428597"/>
                </a:lnTo>
                <a:lnTo>
                  <a:pt x="881697" y="1434147"/>
                </a:lnTo>
                <a:lnTo>
                  <a:pt x="937260" y="1437525"/>
                </a:lnTo>
                <a:lnTo>
                  <a:pt x="993648" y="1438656"/>
                </a:lnTo>
                <a:lnTo>
                  <a:pt x="1050023" y="1437525"/>
                </a:lnTo>
                <a:lnTo>
                  <a:pt x="1105585" y="1434147"/>
                </a:lnTo>
                <a:lnTo>
                  <a:pt x="1160233" y="1428597"/>
                </a:lnTo>
                <a:lnTo>
                  <a:pt x="1213891" y="1420926"/>
                </a:lnTo>
                <a:lnTo>
                  <a:pt x="1266469" y="1411211"/>
                </a:lnTo>
                <a:lnTo>
                  <a:pt x="1317891" y="1399489"/>
                </a:lnTo>
                <a:lnTo>
                  <a:pt x="1368069" y="1385836"/>
                </a:lnTo>
                <a:lnTo>
                  <a:pt x="1416913" y="1370317"/>
                </a:lnTo>
                <a:lnTo>
                  <a:pt x="1464348" y="1352981"/>
                </a:lnTo>
                <a:lnTo>
                  <a:pt x="1510296" y="1333893"/>
                </a:lnTo>
                <a:lnTo>
                  <a:pt x="1554645" y="1313116"/>
                </a:lnTo>
                <a:lnTo>
                  <a:pt x="1597342" y="1290713"/>
                </a:lnTo>
                <a:lnTo>
                  <a:pt x="1638287" y="1266736"/>
                </a:lnTo>
                <a:lnTo>
                  <a:pt x="1677403" y="1241259"/>
                </a:lnTo>
                <a:lnTo>
                  <a:pt x="1714614" y="1214323"/>
                </a:lnTo>
                <a:lnTo>
                  <a:pt x="1749806" y="1186014"/>
                </a:lnTo>
                <a:lnTo>
                  <a:pt x="1782927" y="1156373"/>
                </a:lnTo>
                <a:lnTo>
                  <a:pt x="1813877" y="1125461"/>
                </a:lnTo>
                <a:lnTo>
                  <a:pt x="1842579" y="1093343"/>
                </a:lnTo>
                <a:lnTo>
                  <a:pt x="1868932" y="1060094"/>
                </a:lnTo>
                <a:lnTo>
                  <a:pt x="1892884" y="1025753"/>
                </a:lnTo>
                <a:lnTo>
                  <a:pt x="1914321" y="990384"/>
                </a:lnTo>
                <a:lnTo>
                  <a:pt x="1933181" y="954062"/>
                </a:lnTo>
                <a:lnTo>
                  <a:pt x="1949361" y="916838"/>
                </a:lnTo>
                <a:lnTo>
                  <a:pt x="1962797" y="878776"/>
                </a:lnTo>
                <a:lnTo>
                  <a:pt x="1973389" y="839939"/>
                </a:lnTo>
                <a:lnTo>
                  <a:pt x="1981047" y="800366"/>
                </a:lnTo>
                <a:lnTo>
                  <a:pt x="1985721" y="760145"/>
                </a:lnTo>
                <a:lnTo>
                  <a:pt x="1987296" y="719328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3769" y="1766335"/>
            <a:ext cx="878840" cy="974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12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5345" y="1479060"/>
            <a:ext cx="7334250" cy="173355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114" dirty="0">
                <a:solidFill>
                  <a:srgbClr val="0066FF"/>
                </a:solidFill>
                <a:latin typeface="Source Han Sans KR"/>
                <a:cs typeface="Source Han Sans KR"/>
              </a:rPr>
              <a:t>복지</a:t>
            </a:r>
            <a:endParaRPr sz="2000">
              <a:latin typeface="Source Han Sans KR"/>
              <a:cs typeface="Source Han Sans KR"/>
            </a:endParaRPr>
          </a:p>
          <a:p>
            <a:pPr marL="418465" indent="-405765">
              <a:lnSpc>
                <a:spcPct val="100000"/>
              </a:lnSpc>
              <a:spcBef>
                <a:spcPts val="1135"/>
              </a:spcBef>
              <a:buAutoNum type="arabicPeriod" startAt="30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농업인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안전, 농산물재해,</a:t>
            </a:r>
            <a:r>
              <a:rPr sz="1800" b="1" spc="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농기계 관련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보험</a:t>
            </a:r>
            <a:r>
              <a:rPr sz="1800" b="1" dirty="0">
                <a:latin typeface="Malgun Gothic"/>
                <a:cs typeface="Malgun Gothic"/>
              </a:rPr>
              <a:t>에</a:t>
            </a:r>
            <a:r>
              <a:rPr sz="1800" b="1" spc="1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5"/>
              </a:spcBef>
              <a:buAutoNum type="arabicPeriod" startAt="30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농업인을 위한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영농,</a:t>
            </a:r>
            <a:r>
              <a:rPr sz="1800" b="1" spc="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출산, 가사</a:t>
            </a:r>
            <a:r>
              <a:rPr sz="1800" b="1" spc="-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도우미</a:t>
            </a:r>
            <a:r>
              <a:rPr sz="1800" b="1" spc="1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제도에 </a:t>
            </a:r>
            <a:r>
              <a:rPr sz="1800" b="1" dirty="0">
                <a:latin typeface="Malgun Gothic"/>
                <a:cs typeface="Malgun Gothic"/>
              </a:rPr>
              <a:t>대해 알고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  <a:p>
            <a:pPr marL="418465" indent="-405765">
              <a:lnSpc>
                <a:spcPct val="100000"/>
              </a:lnSpc>
              <a:spcBef>
                <a:spcPts val="1080"/>
              </a:spcBef>
              <a:buAutoNum type="arabicPeriod" startAt="30"/>
              <a:tabLst>
                <a:tab pos="418465" algn="l"/>
              </a:tabLst>
            </a:pPr>
            <a:r>
              <a:rPr sz="1800" b="1" dirty="0">
                <a:latin typeface="Malgun Gothic"/>
                <a:cs typeface="Malgun Gothic"/>
              </a:rPr>
              <a:t>귀농창업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지역의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66FF"/>
                </a:solidFill>
                <a:latin typeface="Malgun Gothic"/>
                <a:cs typeface="Malgun Gothic"/>
              </a:rPr>
              <a:t>유치원,</a:t>
            </a:r>
            <a:r>
              <a:rPr sz="1800" b="1" spc="1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spc="229" dirty="0">
                <a:solidFill>
                  <a:srgbClr val="FF66FF"/>
                </a:solidFill>
                <a:latin typeface="Malgun Gothic"/>
                <a:cs typeface="Malgun Gothic"/>
              </a:rPr>
              <a:t>초•중•고등학교에</a:t>
            </a:r>
            <a:r>
              <a:rPr sz="1800" b="1" spc="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대해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알고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있는가?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264" y="3022091"/>
            <a:ext cx="1998345" cy="1492250"/>
          </a:xfrm>
          <a:custGeom>
            <a:avLst/>
            <a:gdLst/>
            <a:ahLst/>
            <a:cxnLst/>
            <a:rect l="l" t="t" r="r" b="b"/>
            <a:pathLst>
              <a:path w="1998345" h="1492250">
                <a:moveTo>
                  <a:pt x="1997964" y="745998"/>
                </a:moveTo>
                <a:lnTo>
                  <a:pt x="1996478" y="705078"/>
                </a:lnTo>
                <a:lnTo>
                  <a:pt x="1992096" y="664718"/>
                </a:lnTo>
                <a:lnTo>
                  <a:pt x="1984883" y="625005"/>
                </a:lnTo>
                <a:lnTo>
                  <a:pt x="1974913" y="585978"/>
                </a:lnTo>
                <a:lnTo>
                  <a:pt x="1962264" y="547687"/>
                </a:lnTo>
                <a:lnTo>
                  <a:pt x="1947024" y="510222"/>
                </a:lnTo>
                <a:lnTo>
                  <a:pt x="1929257" y="473595"/>
                </a:lnTo>
                <a:lnTo>
                  <a:pt x="1909038" y="437908"/>
                </a:lnTo>
                <a:lnTo>
                  <a:pt x="1886445" y="403186"/>
                </a:lnTo>
                <a:lnTo>
                  <a:pt x="1861553" y="369493"/>
                </a:lnTo>
                <a:lnTo>
                  <a:pt x="1834451" y="336892"/>
                </a:lnTo>
                <a:lnTo>
                  <a:pt x="1805203" y="305435"/>
                </a:lnTo>
                <a:lnTo>
                  <a:pt x="1773885" y="275183"/>
                </a:lnTo>
                <a:lnTo>
                  <a:pt x="1740573" y="246189"/>
                </a:lnTo>
                <a:lnTo>
                  <a:pt x="1705343" y="218503"/>
                </a:lnTo>
                <a:lnTo>
                  <a:pt x="1668284" y="192201"/>
                </a:lnTo>
                <a:lnTo>
                  <a:pt x="1629460" y="167335"/>
                </a:lnTo>
                <a:lnTo>
                  <a:pt x="1588947" y="143941"/>
                </a:lnTo>
                <a:lnTo>
                  <a:pt x="1546821" y="122097"/>
                </a:lnTo>
                <a:lnTo>
                  <a:pt x="1503159" y="101854"/>
                </a:lnTo>
                <a:lnTo>
                  <a:pt x="1458048" y="83273"/>
                </a:lnTo>
                <a:lnTo>
                  <a:pt x="1411554" y="66408"/>
                </a:lnTo>
                <a:lnTo>
                  <a:pt x="1363751" y="51308"/>
                </a:lnTo>
                <a:lnTo>
                  <a:pt x="1314716" y="38036"/>
                </a:lnTo>
                <a:lnTo>
                  <a:pt x="1264526" y="26657"/>
                </a:lnTo>
                <a:lnTo>
                  <a:pt x="1213269" y="17208"/>
                </a:lnTo>
                <a:lnTo>
                  <a:pt x="1161008" y="9766"/>
                </a:lnTo>
                <a:lnTo>
                  <a:pt x="1107821" y="4381"/>
                </a:lnTo>
                <a:lnTo>
                  <a:pt x="1053782" y="1104"/>
                </a:lnTo>
                <a:lnTo>
                  <a:pt x="998982" y="0"/>
                </a:lnTo>
                <a:lnTo>
                  <a:pt x="944168" y="1104"/>
                </a:lnTo>
                <a:lnTo>
                  <a:pt x="890130" y="4381"/>
                </a:lnTo>
                <a:lnTo>
                  <a:pt x="836930" y="9766"/>
                </a:lnTo>
                <a:lnTo>
                  <a:pt x="784669" y="17208"/>
                </a:lnTo>
                <a:lnTo>
                  <a:pt x="733399" y="26657"/>
                </a:lnTo>
                <a:lnTo>
                  <a:pt x="683221" y="38036"/>
                </a:lnTo>
                <a:lnTo>
                  <a:pt x="634187" y="51308"/>
                </a:lnTo>
                <a:lnTo>
                  <a:pt x="586384" y="66408"/>
                </a:lnTo>
                <a:lnTo>
                  <a:pt x="539889" y="83273"/>
                </a:lnTo>
                <a:lnTo>
                  <a:pt x="494766" y="101854"/>
                </a:lnTo>
                <a:lnTo>
                  <a:pt x="451116" y="122097"/>
                </a:lnTo>
                <a:lnTo>
                  <a:pt x="408990" y="143941"/>
                </a:lnTo>
                <a:lnTo>
                  <a:pt x="368477" y="167335"/>
                </a:lnTo>
                <a:lnTo>
                  <a:pt x="329653" y="192201"/>
                </a:lnTo>
                <a:lnTo>
                  <a:pt x="292582" y="218503"/>
                </a:lnTo>
                <a:lnTo>
                  <a:pt x="257365" y="246189"/>
                </a:lnTo>
                <a:lnTo>
                  <a:pt x="224053" y="275183"/>
                </a:lnTo>
                <a:lnTo>
                  <a:pt x="192735" y="305435"/>
                </a:lnTo>
                <a:lnTo>
                  <a:pt x="163487" y="336892"/>
                </a:lnTo>
                <a:lnTo>
                  <a:pt x="136385" y="369493"/>
                </a:lnTo>
                <a:lnTo>
                  <a:pt x="111493" y="403186"/>
                </a:lnTo>
                <a:lnTo>
                  <a:pt x="88912" y="437908"/>
                </a:lnTo>
                <a:lnTo>
                  <a:pt x="68694" y="473595"/>
                </a:lnTo>
                <a:lnTo>
                  <a:pt x="50927" y="510222"/>
                </a:lnTo>
                <a:lnTo>
                  <a:pt x="35674" y="547687"/>
                </a:lnTo>
                <a:lnTo>
                  <a:pt x="23037" y="585978"/>
                </a:lnTo>
                <a:lnTo>
                  <a:pt x="13068" y="625005"/>
                </a:lnTo>
                <a:lnTo>
                  <a:pt x="5854" y="664718"/>
                </a:lnTo>
                <a:lnTo>
                  <a:pt x="1473" y="705078"/>
                </a:lnTo>
                <a:lnTo>
                  <a:pt x="0" y="745998"/>
                </a:lnTo>
                <a:lnTo>
                  <a:pt x="1473" y="786930"/>
                </a:lnTo>
                <a:lnTo>
                  <a:pt x="5854" y="827290"/>
                </a:lnTo>
                <a:lnTo>
                  <a:pt x="13068" y="867003"/>
                </a:lnTo>
                <a:lnTo>
                  <a:pt x="23037" y="906030"/>
                </a:lnTo>
                <a:lnTo>
                  <a:pt x="35674" y="944321"/>
                </a:lnTo>
                <a:lnTo>
                  <a:pt x="50927" y="981786"/>
                </a:lnTo>
                <a:lnTo>
                  <a:pt x="68694" y="1018413"/>
                </a:lnTo>
                <a:lnTo>
                  <a:pt x="88912" y="1054100"/>
                </a:lnTo>
                <a:lnTo>
                  <a:pt x="111493" y="1088821"/>
                </a:lnTo>
                <a:lnTo>
                  <a:pt x="136385" y="1122514"/>
                </a:lnTo>
                <a:lnTo>
                  <a:pt x="163487" y="1155115"/>
                </a:lnTo>
                <a:lnTo>
                  <a:pt x="192735" y="1186573"/>
                </a:lnTo>
                <a:lnTo>
                  <a:pt x="224053" y="1216825"/>
                </a:lnTo>
                <a:lnTo>
                  <a:pt x="257365" y="1245819"/>
                </a:lnTo>
                <a:lnTo>
                  <a:pt x="292582" y="1273492"/>
                </a:lnTo>
                <a:lnTo>
                  <a:pt x="329653" y="1299806"/>
                </a:lnTo>
                <a:lnTo>
                  <a:pt x="368477" y="1324673"/>
                </a:lnTo>
                <a:lnTo>
                  <a:pt x="408990" y="1348066"/>
                </a:lnTo>
                <a:lnTo>
                  <a:pt x="451116" y="1369910"/>
                </a:lnTo>
                <a:lnTo>
                  <a:pt x="494766" y="1390142"/>
                </a:lnTo>
                <a:lnTo>
                  <a:pt x="539889" y="1408734"/>
                </a:lnTo>
                <a:lnTo>
                  <a:pt x="586384" y="1425600"/>
                </a:lnTo>
                <a:lnTo>
                  <a:pt x="634187" y="1440700"/>
                </a:lnTo>
                <a:lnTo>
                  <a:pt x="683221" y="1453972"/>
                </a:lnTo>
                <a:lnTo>
                  <a:pt x="733399" y="1465351"/>
                </a:lnTo>
                <a:lnTo>
                  <a:pt x="784669" y="1474800"/>
                </a:lnTo>
                <a:lnTo>
                  <a:pt x="836930" y="1482242"/>
                </a:lnTo>
                <a:lnTo>
                  <a:pt x="890130" y="1487627"/>
                </a:lnTo>
                <a:lnTo>
                  <a:pt x="944168" y="1490903"/>
                </a:lnTo>
                <a:lnTo>
                  <a:pt x="998982" y="1491996"/>
                </a:lnTo>
                <a:lnTo>
                  <a:pt x="1053782" y="1490903"/>
                </a:lnTo>
                <a:lnTo>
                  <a:pt x="1107821" y="1487627"/>
                </a:lnTo>
                <a:lnTo>
                  <a:pt x="1161008" y="1482242"/>
                </a:lnTo>
                <a:lnTo>
                  <a:pt x="1213269" y="1474800"/>
                </a:lnTo>
                <a:lnTo>
                  <a:pt x="1264526" y="1465351"/>
                </a:lnTo>
                <a:lnTo>
                  <a:pt x="1314716" y="1453972"/>
                </a:lnTo>
                <a:lnTo>
                  <a:pt x="1363751" y="1440700"/>
                </a:lnTo>
                <a:lnTo>
                  <a:pt x="1411554" y="1425600"/>
                </a:lnTo>
                <a:lnTo>
                  <a:pt x="1458048" y="1408734"/>
                </a:lnTo>
                <a:lnTo>
                  <a:pt x="1503159" y="1390142"/>
                </a:lnTo>
                <a:lnTo>
                  <a:pt x="1546821" y="1369910"/>
                </a:lnTo>
                <a:lnTo>
                  <a:pt x="1588947" y="1348066"/>
                </a:lnTo>
                <a:lnTo>
                  <a:pt x="1629460" y="1324673"/>
                </a:lnTo>
                <a:lnTo>
                  <a:pt x="1668284" y="1299806"/>
                </a:lnTo>
                <a:lnTo>
                  <a:pt x="1705343" y="1273492"/>
                </a:lnTo>
                <a:lnTo>
                  <a:pt x="1740573" y="1245819"/>
                </a:lnTo>
                <a:lnTo>
                  <a:pt x="1773885" y="1216825"/>
                </a:lnTo>
                <a:lnTo>
                  <a:pt x="1805203" y="1186573"/>
                </a:lnTo>
                <a:lnTo>
                  <a:pt x="1834451" y="1155115"/>
                </a:lnTo>
                <a:lnTo>
                  <a:pt x="1861553" y="1122514"/>
                </a:lnTo>
                <a:lnTo>
                  <a:pt x="1886445" y="1088821"/>
                </a:lnTo>
                <a:lnTo>
                  <a:pt x="1909038" y="1054100"/>
                </a:lnTo>
                <a:lnTo>
                  <a:pt x="1929257" y="1018413"/>
                </a:lnTo>
                <a:lnTo>
                  <a:pt x="1947024" y="981786"/>
                </a:lnTo>
                <a:lnTo>
                  <a:pt x="1962264" y="944308"/>
                </a:lnTo>
                <a:lnTo>
                  <a:pt x="1974913" y="906030"/>
                </a:lnTo>
                <a:lnTo>
                  <a:pt x="1984883" y="867003"/>
                </a:lnTo>
                <a:lnTo>
                  <a:pt x="1992096" y="827290"/>
                </a:lnTo>
                <a:lnTo>
                  <a:pt x="1996478" y="786930"/>
                </a:lnTo>
                <a:lnTo>
                  <a:pt x="1997964" y="745998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5481" y="3368827"/>
            <a:ext cx="879475" cy="9747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Malgun Gothic"/>
                <a:cs typeface="Malgun Gothic"/>
              </a:rPr>
              <a:t>Chapter</a:t>
            </a:r>
            <a:endParaRPr sz="1800">
              <a:latin typeface="Malgun Gothic"/>
              <a:cs typeface="Malgun Gothic"/>
            </a:endParaRPr>
          </a:p>
          <a:p>
            <a:pPr marL="635" algn="ctr">
              <a:lnSpc>
                <a:spcPct val="100000"/>
              </a:lnSpc>
              <a:spcBef>
                <a:spcPts val="940"/>
              </a:spcBef>
            </a:pPr>
            <a:r>
              <a:rPr sz="3200" b="1" spc="-25" dirty="0">
                <a:latin typeface="Malgun Gothic"/>
                <a:cs typeface="Malgun Gothic"/>
              </a:rPr>
              <a:t>13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0077" y="3670553"/>
            <a:ext cx="1613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0" dirty="0">
                <a:solidFill>
                  <a:srgbClr val="0066FF"/>
                </a:solidFill>
                <a:latin typeface="Source Han Sans KR"/>
                <a:cs typeface="Source Han Sans KR"/>
              </a:rPr>
              <a:t>기타</a:t>
            </a:r>
            <a:r>
              <a:rPr sz="2000" b="1" spc="135" dirty="0">
                <a:solidFill>
                  <a:srgbClr val="0066FF"/>
                </a:solidFill>
                <a:latin typeface="Source Han Sans KR"/>
                <a:cs typeface="Source Han Sans KR"/>
              </a:rPr>
              <a:t> </a:t>
            </a:r>
            <a:r>
              <a:rPr sz="2000" b="1" spc="120" dirty="0">
                <a:solidFill>
                  <a:srgbClr val="0066FF"/>
                </a:solidFill>
                <a:latin typeface="Source Han Sans KR"/>
                <a:cs typeface="Source Han Sans KR"/>
              </a:rPr>
              <a:t>추가정보</a:t>
            </a:r>
            <a:endParaRPr sz="2000">
              <a:latin typeface="Source Han Sans KR"/>
              <a:cs typeface="Source Han Sans KR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7351" y="4285488"/>
            <a:ext cx="4093463" cy="17800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8631" y="6333540"/>
            <a:ext cx="68649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농촌진흥청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국립농업과학원(2018),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알고가면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Great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모르고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가면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Stupid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요약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정리한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것임&gt;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67"/>
            <a:ext cx="12192000" cy="1325880"/>
          </a:xfrm>
          <a:custGeom>
            <a:avLst/>
            <a:gdLst/>
            <a:ahLst/>
            <a:cxnLst/>
            <a:rect l="l" t="t" r="r" b="b"/>
            <a:pathLst>
              <a:path w="12192000" h="1325880">
                <a:moveTo>
                  <a:pt x="12192000" y="0"/>
                </a:moveTo>
                <a:lnTo>
                  <a:pt x="0" y="0"/>
                </a:lnTo>
                <a:lnTo>
                  <a:pt x="0" y="1325879"/>
                </a:lnTo>
                <a:lnTo>
                  <a:pt x="12192000" y="13258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8100" y="1438655"/>
            <a:ext cx="7919466" cy="2542794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15664" y="1563101"/>
          <a:ext cx="7858125" cy="2366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1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65" dirty="0">
                          <a:latin typeface="Source Han Sans KR"/>
                          <a:cs typeface="Source Han Sans KR"/>
                        </a:rPr>
                        <a:t>1.</a:t>
                      </a:r>
                      <a:r>
                        <a:rPr sz="1800" b="1" spc="145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20" dirty="0">
                          <a:latin typeface="Source Han Sans KR"/>
                          <a:cs typeface="Source Han Sans KR"/>
                        </a:rPr>
                        <a:t>귀농ᆞ귀촌</a:t>
                      </a:r>
                      <a:r>
                        <a:rPr sz="1800" b="1" spc="114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정보수집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0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농업관련</a:t>
                      </a:r>
                      <a:r>
                        <a:rPr sz="1800" b="1" spc="19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기관과</a:t>
                      </a:r>
                      <a:r>
                        <a:rPr sz="1800" b="1" spc="19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단체,</a:t>
                      </a:r>
                      <a:r>
                        <a:rPr sz="1800" b="1" spc="1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농촌지도자,</a:t>
                      </a:r>
                      <a:r>
                        <a:rPr sz="1800" b="1" spc="1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선배</a:t>
                      </a: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150" dirty="0">
                          <a:latin typeface="Malgun Gothic"/>
                          <a:cs typeface="Malgun Gothic"/>
                        </a:rPr>
                        <a:t>귀농•귀촌인을</a:t>
                      </a:r>
                      <a:r>
                        <a:rPr sz="1800" b="1" spc="1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방문하여</a:t>
                      </a:r>
                      <a:r>
                        <a:rPr sz="1800" b="1" spc="19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필요한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정보수집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홈페이지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800" b="1" spc="-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SNS,</a:t>
                      </a:r>
                      <a:r>
                        <a:rPr sz="1800" b="1" spc="-1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교육기관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800" b="1" spc="-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상담 전화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96062" y="1442466"/>
            <a:ext cx="11271885" cy="5015865"/>
            <a:chOff x="496062" y="1442466"/>
            <a:chExt cx="11271885" cy="50158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84" y="1461516"/>
              <a:ext cx="3336036" cy="24978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0159" y="1451991"/>
              <a:ext cx="3355340" cy="2517140"/>
            </a:xfrm>
            <a:custGeom>
              <a:avLst/>
              <a:gdLst/>
              <a:ahLst/>
              <a:cxnLst/>
              <a:rect l="l" t="t" r="r" b="b"/>
              <a:pathLst>
                <a:path w="3355340" h="2517140">
                  <a:moveTo>
                    <a:pt x="0" y="2516886"/>
                  </a:moveTo>
                  <a:lnTo>
                    <a:pt x="3355086" y="2516886"/>
                  </a:lnTo>
                  <a:lnTo>
                    <a:pt x="3355086" y="0"/>
                  </a:lnTo>
                  <a:lnTo>
                    <a:pt x="0" y="0"/>
                  </a:lnTo>
                  <a:lnTo>
                    <a:pt x="0" y="251688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3983736"/>
              <a:ext cx="3322320" cy="2450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5587" y="3974211"/>
              <a:ext cx="3341370" cy="2470150"/>
            </a:xfrm>
            <a:custGeom>
              <a:avLst/>
              <a:gdLst/>
              <a:ahLst/>
              <a:cxnLst/>
              <a:rect l="l" t="t" r="r" b="b"/>
              <a:pathLst>
                <a:path w="3341370" h="2470150">
                  <a:moveTo>
                    <a:pt x="0" y="2469641"/>
                  </a:moveTo>
                  <a:lnTo>
                    <a:pt x="3341370" y="2469641"/>
                  </a:lnTo>
                  <a:lnTo>
                    <a:pt x="3341370" y="0"/>
                  </a:lnTo>
                  <a:lnTo>
                    <a:pt x="0" y="0"/>
                  </a:lnTo>
                  <a:lnTo>
                    <a:pt x="0" y="246964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8100" y="3976116"/>
              <a:ext cx="7919466" cy="2481834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915664" y="4070708"/>
          <a:ext cx="7856220" cy="2336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9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340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70" dirty="0">
                          <a:latin typeface="Source Han Sans KR"/>
                          <a:cs typeface="Source Han Sans KR"/>
                        </a:rPr>
                        <a:t>2.</a:t>
                      </a:r>
                      <a:r>
                        <a:rPr sz="1800" b="1" spc="145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30" dirty="0">
                          <a:latin typeface="Source Han Sans KR"/>
                          <a:cs typeface="Source Han Sans KR"/>
                        </a:rPr>
                        <a:t>가족과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30" dirty="0">
                          <a:latin typeface="Source Han Sans KR"/>
                          <a:cs typeface="Source Han Sans KR"/>
                        </a:rPr>
                        <a:t>충분한</a:t>
                      </a:r>
                      <a:r>
                        <a:rPr sz="1800" b="1" spc="11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의논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8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가족들과</a:t>
                      </a:r>
                      <a:r>
                        <a:rPr sz="1800" b="1" spc="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175" dirty="0">
                          <a:latin typeface="Malgun Gothic"/>
                          <a:cs typeface="Malgun Gothic"/>
                        </a:rPr>
                        <a:t>귀농•귀촌의</a:t>
                      </a:r>
                      <a:r>
                        <a:rPr sz="1800" b="1" spc="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결심에</a:t>
                      </a: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대한</a:t>
                      </a:r>
                      <a:r>
                        <a:rPr sz="1800" b="1" spc="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충분한</a:t>
                      </a: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의논과</a:t>
                      </a:r>
                      <a:r>
                        <a:rPr sz="1800" b="1" spc="2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협력으로</a:t>
                      </a: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동의를</a:t>
                      </a:r>
                      <a:r>
                        <a:rPr sz="1800" b="1" spc="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얻어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야 </a:t>
                      </a: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부부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자녀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직계 부모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990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32198" y="1423669"/>
            <a:ext cx="7562215" cy="2487295"/>
            <a:chOff x="4132198" y="1423669"/>
            <a:chExt cx="7562215" cy="2487295"/>
          </a:xfrm>
        </p:grpSpPr>
        <p:sp>
          <p:nvSpPr>
            <p:cNvPr id="3" name="object 3"/>
            <p:cNvSpPr/>
            <p:nvPr/>
          </p:nvSpPr>
          <p:spPr>
            <a:xfrm>
              <a:off x="4144898" y="1436369"/>
              <a:ext cx="7536815" cy="365760"/>
            </a:xfrm>
            <a:custGeom>
              <a:avLst/>
              <a:gdLst/>
              <a:ahLst/>
              <a:cxnLst/>
              <a:rect l="l" t="t" r="r" b="b"/>
              <a:pathLst>
                <a:path w="7536815" h="365760">
                  <a:moveTo>
                    <a:pt x="753656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7536560" y="365760"/>
                  </a:lnTo>
                  <a:lnTo>
                    <a:pt x="75365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38548" y="1795779"/>
              <a:ext cx="7549515" cy="12700"/>
            </a:xfrm>
            <a:custGeom>
              <a:avLst/>
              <a:gdLst/>
              <a:ahLst/>
              <a:cxnLst/>
              <a:rect l="l" t="t" r="r" b="b"/>
              <a:pathLst>
                <a:path w="7549515" h="12700">
                  <a:moveTo>
                    <a:pt x="0" y="12700"/>
                  </a:moveTo>
                  <a:lnTo>
                    <a:pt x="7549260" y="12700"/>
                  </a:lnTo>
                  <a:lnTo>
                    <a:pt x="754926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38548" y="1430019"/>
              <a:ext cx="7549515" cy="2474595"/>
            </a:xfrm>
            <a:custGeom>
              <a:avLst/>
              <a:gdLst/>
              <a:ahLst/>
              <a:cxnLst/>
              <a:rect l="l" t="t" r="r" b="b"/>
              <a:pathLst>
                <a:path w="7549515" h="2474595">
                  <a:moveTo>
                    <a:pt x="6350" y="0"/>
                  </a:moveTo>
                  <a:lnTo>
                    <a:pt x="6350" y="2474341"/>
                  </a:lnTo>
                </a:path>
                <a:path w="7549515" h="2474595">
                  <a:moveTo>
                    <a:pt x="7542910" y="0"/>
                  </a:moveTo>
                  <a:lnTo>
                    <a:pt x="7542910" y="2474341"/>
                  </a:lnTo>
                </a:path>
                <a:path w="7549515" h="2474595">
                  <a:moveTo>
                    <a:pt x="0" y="6350"/>
                  </a:moveTo>
                  <a:lnTo>
                    <a:pt x="7549260" y="6350"/>
                  </a:lnTo>
                </a:path>
                <a:path w="7549515" h="2474595">
                  <a:moveTo>
                    <a:pt x="0" y="2467991"/>
                  </a:moveTo>
                  <a:lnTo>
                    <a:pt x="15239" y="24679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4698" y="3891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7659" y="1427987"/>
              <a:ext cx="7555230" cy="2481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24273" y="1477517"/>
            <a:ext cx="7381240" cy="238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latin typeface="Source Han Sans KR"/>
                <a:cs typeface="Source Han Sans KR"/>
              </a:rPr>
              <a:t>3.</a:t>
            </a:r>
            <a:r>
              <a:rPr sz="1800" b="1" spc="140" dirty="0">
                <a:latin typeface="Source Han Sans KR"/>
                <a:cs typeface="Source Han Sans KR"/>
              </a:rPr>
              <a:t> </a:t>
            </a:r>
            <a:r>
              <a:rPr sz="1800" b="1" spc="130" dirty="0">
                <a:latin typeface="Source Han Sans KR"/>
                <a:cs typeface="Source Han Sans KR"/>
              </a:rPr>
              <a:t>정착지</a:t>
            </a:r>
            <a:r>
              <a:rPr sz="1800" b="1" spc="110" dirty="0">
                <a:latin typeface="Source Han Sans KR"/>
                <a:cs typeface="Source Han Sans KR"/>
              </a:rPr>
              <a:t> </a:t>
            </a:r>
            <a:r>
              <a:rPr sz="1800" b="1" spc="105" dirty="0">
                <a:latin typeface="Source Han Sans KR"/>
                <a:cs typeface="Source Han Sans KR"/>
              </a:rPr>
              <a:t>선정</a:t>
            </a:r>
            <a:endParaRPr sz="1800">
              <a:latin typeface="Source Han Sans KR"/>
              <a:cs typeface="Source Han Sans KR"/>
            </a:endParaRPr>
          </a:p>
          <a:p>
            <a:pPr marL="12700" marR="5080">
              <a:lnSpc>
                <a:spcPct val="150100"/>
              </a:lnSpc>
              <a:spcBef>
                <a:spcPts val="210"/>
              </a:spcBef>
            </a:pPr>
            <a:r>
              <a:rPr sz="1800" b="1" dirty="0">
                <a:latin typeface="Malgun Gothic"/>
                <a:cs typeface="Malgun Gothic"/>
              </a:rPr>
              <a:t>자녀교육</a:t>
            </a:r>
            <a:r>
              <a:rPr sz="1800" b="1" spc="18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등</a:t>
            </a:r>
            <a:r>
              <a:rPr sz="1800" b="1" spc="18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생활여건과</a:t>
            </a:r>
            <a:r>
              <a:rPr sz="1800" b="1" spc="18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선정된</a:t>
            </a:r>
            <a:r>
              <a:rPr sz="1800" b="1" spc="18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작목에</a:t>
            </a:r>
            <a:r>
              <a:rPr sz="1800" b="1" spc="18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적합한</a:t>
            </a:r>
            <a:r>
              <a:rPr sz="1800" b="1" spc="18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입지조건이나</a:t>
            </a:r>
            <a:r>
              <a:rPr sz="1800" b="1" spc="18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농업여건 </a:t>
            </a:r>
            <a:r>
              <a:rPr sz="1800" b="1" dirty="0">
                <a:latin typeface="Malgun Gothic"/>
                <a:cs typeface="Malgun Gothic"/>
              </a:rPr>
              <a:t>을 고려하여 정착지를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물색하고</a:t>
            </a:r>
            <a:r>
              <a:rPr sz="1800" b="1" spc="15" dirty="0">
                <a:latin typeface="Malgun Gothic"/>
                <a:cs typeface="Malgun Gothic"/>
              </a:rPr>
              <a:t> </a:t>
            </a:r>
            <a:r>
              <a:rPr sz="1800" b="1" spc="-25" dirty="0">
                <a:latin typeface="Malgun Gothic"/>
                <a:cs typeface="Malgun Gothic"/>
              </a:rPr>
              <a:t>결정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→ 재배 </a:t>
            </a:r>
            <a:r>
              <a:rPr sz="1800" b="1" spc="-25" dirty="0">
                <a:solidFill>
                  <a:srgbClr val="0066FF"/>
                </a:solidFill>
                <a:latin typeface="Malgun Gothic"/>
                <a:cs typeface="Malgun Gothic"/>
              </a:rPr>
              <a:t>적지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→</a:t>
            </a:r>
            <a:r>
              <a:rPr sz="1800" b="1" spc="-5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교통,</a:t>
            </a:r>
            <a:r>
              <a:rPr sz="1800" b="1" spc="10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1800" b="1" spc="-20" dirty="0">
                <a:solidFill>
                  <a:srgbClr val="0066FF"/>
                </a:solidFill>
                <a:latin typeface="Malgun Gothic"/>
                <a:cs typeface="Malgun Gothic"/>
              </a:rPr>
              <a:t>영농여건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→</a:t>
            </a:r>
            <a:r>
              <a:rPr sz="1800" b="1" spc="-10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정보수집(정부,</a:t>
            </a:r>
            <a:r>
              <a:rPr sz="1800" b="1" spc="10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0066FF"/>
                </a:solidFill>
                <a:latin typeface="Malgun Gothic"/>
                <a:cs typeface="Malgun Gothic"/>
              </a:rPr>
              <a:t>지자체) </a:t>
            </a:r>
            <a:r>
              <a:rPr sz="1800" b="1" spc="-50" dirty="0">
                <a:solidFill>
                  <a:srgbClr val="0066FF"/>
                </a:solidFill>
                <a:latin typeface="Malgun Gothic"/>
                <a:cs typeface="Malgun Gothic"/>
              </a:rPr>
              <a:t>등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822" y="1445513"/>
            <a:ext cx="11212195" cy="5053965"/>
            <a:chOff x="480822" y="1445513"/>
            <a:chExt cx="11212195" cy="505396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3986784"/>
              <a:ext cx="3634740" cy="24932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0347" y="3977259"/>
              <a:ext cx="3653790" cy="2512695"/>
            </a:xfrm>
            <a:custGeom>
              <a:avLst/>
              <a:gdLst/>
              <a:ahLst/>
              <a:cxnLst/>
              <a:rect l="l" t="t" r="r" b="b"/>
              <a:pathLst>
                <a:path w="3653790" h="2512695">
                  <a:moveTo>
                    <a:pt x="0" y="2512314"/>
                  </a:moveTo>
                  <a:lnTo>
                    <a:pt x="3653790" y="2512314"/>
                  </a:lnTo>
                  <a:lnTo>
                    <a:pt x="3653790" y="0"/>
                  </a:lnTo>
                  <a:lnTo>
                    <a:pt x="0" y="0"/>
                  </a:lnTo>
                  <a:lnTo>
                    <a:pt x="0" y="251231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540" y="1464563"/>
              <a:ext cx="3634740" cy="24947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1015" y="1455038"/>
              <a:ext cx="3653790" cy="2513965"/>
            </a:xfrm>
            <a:custGeom>
              <a:avLst/>
              <a:gdLst/>
              <a:ahLst/>
              <a:cxnLst/>
              <a:rect l="l" t="t" r="r" b="b"/>
              <a:pathLst>
                <a:path w="3653790" h="2513965">
                  <a:moveTo>
                    <a:pt x="0" y="2513838"/>
                  </a:moveTo>
                  <a:lnTo>
                    <a:pt x="3653790" y="2513838"/>
                  </a:lnTo>
                  <a:lnTo>
                    <a:pt x="3653790" y="0"/>
                  </a:lnTo>
                  <a:lnTo>
                    <a:pt x="0" y="0"/>
                  </a:lnTo>
                  <a:lnTo>
                    <a:pt x="0" y="25138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5280" y="3858768"/>
              <a:ext cx="7547609" cy="2634234"/>
            </a:xfrm>
            <a:prstGeom prst="rect">
              <a:avLst/>
            </a:prstGeom>
          </p:spPr>
        </p:pic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214114" y="3996929"/>
          <a:ext cx="7486650" cy="2412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9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70" dirty="0">
                          <a:latin typeface="Source Han Sans KR"/>
                          <a:cs typeface="Source Han Sans KR"/>
                        </a:rPr>
                        <a:t>4.</a:t>
                      </a:r>
                      <a:r>
                        <a:rPr sz="1800" b="1" spc="14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30" dirty="0">
                          <a:latin typeface="Source Han Sans KR"/>
                          <a:cs typeface="Source Han Sans KR"/>
                        </a:rPr>
                        <a:t>주택과</a:t>
                      </a:r>
                      <a:r>
                        <a:rPr sz="1800" b="1" spc="11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40" dirty="0">
                          <a:latin typeface="Source Han Sans KR"/>
                          <a:cs typeface="Source Han Sans KR"/>
                        </a:rPr>
                        <a:t>농지</a:t>
                      </a:r>
                      <a:r>
                        <a:rPr sz="1800" b="1" spc="12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95" dirty="0">
                          <a:latin typeface="Source Han Sans KR"/>
                          <a:cs typeface="Source Han Sans KR"/>
                        </a:rPr>
                        <a:t>확인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9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주택의</a:t>
                      </a:r>
                      <a:r>
                        <a:rPr sz="1800" b="1" spc="2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규모와</a:t>
                      </a:r>
                      <a:r>
                        <a:rPr sz="1800" b="1" spc="2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형태,</a:t>
                      </a:r>
                      <a:r>
                        <a:rPr sz="1800" b="1" spc="2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농지의</a:t>
                      </a:r>
                      <a:r>
                        <a:rPr sz="1800" b="1" spc="2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확보방법(임대,</a:t>
                      </a:r>
                      <a:r>
                        <a:rPr sz="1800" b="1" spc="2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구매</a:t>
                      </a:r>
                      <a:r>
                        <a:rPr sz="1800" b="1" spc="2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등)을</a:t>
                      </a:r>
                      <a:r>
                        <a:rPr sz="1800" b="1" spc="2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확인하고</a:t>
                      </a:r>
                      <a:r>
                        <a:rPr sz="1800" b="1" spc="2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최소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3~4군데를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비교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분석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800" b="1" spc="6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한국농어촌공사-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농지은행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800" b="1" spc="1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자치단체-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빈집</a:t>
                      </a:r>
                      <a:r>
                        <a:rPr sz="1800" b="1" spc="3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지원정책</a:t>
                      </a:r>
                      <a:r>
                        <a:rPr sz="1800" b="1" spc="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도농업기술원/시농업기술센터</a:t>
                      </a:r>
                      <a:r>
                        <a:rPr sz="1800" b="1" spc="1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71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647" y="1395983"/>
            <a:ext cx="7253478" cy="244221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90846" y="1610083"/>
          <a:ext cx="639508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68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75" dirty="0">
                          <a:latin typeface="Source Han Sans KR"/>
                          <a:cs typeface="Source Han Sans KR"/>
                        </a:rPr>
                        <a:t>5.</a:t>
                      </a:r>
                      <a:r>
                        <a:rPr sz="1800" b="1" spc="135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30" dirty="0">
                          <a:latin typeface="Source Han Sans KR"/>
                          <a:cs typeface="Source Han Sans KR"/>
                        </a:rPr>
                        <a:t>작물의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 선택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자신의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여건과 적성,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기술,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자본능력 등에 적합한 작목을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선택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1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재배/가공/유통/서비스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생산적지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관련 우수사례</a:t>
                      </a:r>
                      <a:r>
                        <a:rPr sz="1800" b="1" spc="-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924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647" y="3845052"/>
            <a:ext cx="7253478" cy="2626614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90846" y="4012804"/>
          <a:ext cx="7189470" cy="2408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53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70" dirty="0">
                          <a:latin typeface="Source Han Sans KR"/>
                          <a:cs typeface="Source Han Sans KR"/>
                        </a:rPr>
                        <a:t>6.</a:t>
                      </a:r>
                      <a:r>
                        <a:rPr sz="1800" b="1" spc="15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20" dirty="0">
                          <a:latin typeface="Source Han Sans KR"/>
                          <a:cs typeface="Source Han Sans KR"/>
                        </a:rPr>
                        <a:t>영농기술</a:t>
                      </a:r>
                      <a:r>
                        <a:rPr sz="1800" b="1" spc="125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습득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020">
                <a:tc>
                  <a:txBody>
                    <a:bodyPr/>
                    <a:lstStyle/>
                    <a:p>
                      <a:pPr marL="31750" marR="24130">
                        <a:lnSpc>
                          <a:spcPts val="3240"/>
                        </a:lnSpc>
                        <a:spcBef>
                          <a:spcPts val="270"/>
                        </a:spcBef>
                      </a:pPr>
                      <a:r>
                        <a:rPr sz="1800" b="1" spc="175" dirty="0">
                          <a:latin typeface="Malgun Gothic"/>
                          <a:cs typeface="Malgun Gothic"/>
                        </a:rPr>
                        <a:t>온•오프라인</a:t>
                      </a:r>
                      <a:r>
                        <a:rPr sz="1800" b="1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교육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프로그램과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귀농창업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성공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농가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견학,</a:t>
                      </a:r>
                      <a:r>
                        <a:rPr sz="1800" b="1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현장</a:t>
                      </a:r>
                      <a:r>
                        <a:rPr sz="1800" b="1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40" dirty="0">
                          <a:latin typeface="Malgun Gothic"/>
                          <a:cs typeface="Malgun Gothic"/>
                        </a:rPr>
                        <a:t>체험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들을 통해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충분히 영농기술을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배우고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익힘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17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온•오프라인</a:t>
                      </a:r>
                      <a:r>
                        <a:rPr sz="1800" b="1" spc="-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교육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작목정보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농촌진흥기관</a:t>
                      </a:r>
                      <a:r>
                        <a:rPr sz="1800" b="1" spc="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도농업기술원,</a:t>
                      </a:r>
                      <a:r>
                        <a:rPr sz="1800" b="1" spc="1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시농업기술센터</a:t>
                      </a:r>
                      <a:r>
                        <a:rPr sz="1800" b="1" spc="1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08254" y="1404366"/>
            <a:ext cx="3941445" cy="5074920"/>
            <a:chOff x="508254" y="1404366"/>
            <a:chExt cx="3941445" cy="50749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4" y="1423416"/>
              <a:ext cx="3902964" cy="25359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779" y="1413891"/>
              <a:ext cx="3922395" cy="2555240"/>
            </a:xfrm>
            <a:custGeom>
              <a:avLst/>
              <a:gdLst/>
              <a:ahLst/>
              <a:cxnLst/>
              <a:rect l="l" t="t" r="r" b="b"/>
              <a:pathLst>
                <a:path w="3922395" h="2555240">
                  <a:moveTo>
                    <a:pt x="0" y="2554986"/>
                  </a:moveTo>
                  <a:lnTo>
                    <a:pt x="3922014" y="2554986"/>
                  </a:lnTo>
                  <a:lnTo>
                    <a:pt x="3922014" y="0"/>
                  </a:lnTo>
                  <a:lnTo>
                    <a:pt x="0" y="0"/>
                  </a:lnTo>
                  <a:lnTo>
                    <a:pt x="0" y="255498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04" y="3985260"/>
              <a:ext cx="3902964" cy="24749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7779" y="3975735"/>
              <a:ext cx="3922395" cy="2494280"/>
            </a:xfrm>
            <a:custGeom>
              <a:avLst/>
              <a:gdLst/>
              <a:ahLst/>
              <a:cxnLst/>
              <a:rect l="l" t="t" r="r" b="b"/>
              <a:pathLst>
                <a:path w="3922395" h="2494279">
                  <a:moveTo>
                    <a:pt x="0" y="2494026"/>
                  </a:moveTo>
                  <a:lnTo>
                    <a:pt x="3922014" y="2494026"/>
                  </a:lnTo>
                  <a:lnTo>
                    <a:pt x="3922014" y="0"/>
                  </a:lnTo>
                  <a:lnTo>
                    <a:pt x="0" y="0"/>
                  </a:lnTo>
                  <a:lnTo>
                    <a:pt x="0" y="249402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1396" y="1484375"/>
            <a:ext cx="7317485" cy="265557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79595" y="1653271"/>
          <a:ext cx="7254875" cy="242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5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spc="65" dirty="0">
                          <a:latin typeface="Source Han Sans KR"/>
                          <a:cs typeface="Source Han Sans KR"/>
                        </a:rPr>
                        <a:t>7.</a:t>
                      </a:r>
                      <a:r>
                        <a:rPr sz="1800" b="1" spc="150" dirty="0">
                          <a:latin typeface="Source Han Sans KR"/>
                          <a:cs typeface="Source Han Sans KR"/>
                        </a:rPr>
                        <a:t> </a:t>
                      </a:r>
                      <a:r>
                        <a:rPr sz="1800" b="1" spc="120" dirty="0">
                          <a:latin typeface="Source Han Sans KR"/>
                          <a:cs typeface="Source Han Sans KR"/>
                        </a:rPr>
                        <a:t>영농계획 </a:t>
                      </a:r>
                      <a:r>
                        <a:rPr sz="1800" b="1" spc="105" dirty="0">
                          <a:latin typeface="Source Han Sans KR"/>
                          <a:cs typeface="Source Han Sans KR"/>
                        </a:rPr>
                        <a:t>수립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농산물을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생산하여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수익을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얻을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있을</a:t>
                      </a:r>
                      <a:r>
                        <a:rPr sz="18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때까지는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최소한</a:t>
                      </a:r>
                      <a:r>
                        <a:rPr sz="1800" b="1" spc="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4개월,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길게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는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4~5년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정도 초보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귀농인은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이를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고려한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영농계획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수립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작목별</a:t>
                      </a:r>
                      <a:r>
                        <a:rPr sz="1800" b="1" spc="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농작업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일정계획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 농산물</a:t>
                      </a:r>
                      <a:r>
                        <a:rPr sz="1800" b="1" spc="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소득정보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ts val="2135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8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우수사례</a:t>
                      </a:r>
                      <a:r>
                        <a:rPr sz="1800" b="1" spc="-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428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5498" y="1466850"/>
            <a:ext cx="3782695" cy="2676525"/>
            <a:chOff x="555498" y="1466850"/>
            <a:chExt cx="3782695" cy="26765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8" y="1485900"/>
              <a:ext cx="3744467" cy="26380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5023" y="1476375"/>
              <a:ext cx="3763645" cy="2657475"/>
            </a:xfrm>
            <a:custGeom>
              <a:avLst/>
              <a:gdLst/>
              <a:ahLst/>
              <a:cxnLst/>
              <a:rect l="l" t="t" r="r" b="b"/>
              <a:pathLst>
                <a:path w="3763645" h="2657475">
                  <a:moveTo>
                    <a:pt x="0" y="2657094"/>
                  </a:moveTo>
                  <a:lnTo>
                    <a:pt x="3763517" y="2657094"/>
                  </a:lnTo>
                  <a:lnTo>
                    <a:pt x="3763517" y="0"/>
                  </a:lnTo>
                  <a:lnTo>
                    <a:pt x="0" y="0"/>
                  </a:lnTo>
                  <a:lnTo>
                    <a:pt x="0" y="265709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5023" y="4204334"/>
            <a:ext cx="11062335" cy="2140585"/>
            <a:chOff x="565023" y="4204334"/>
            <a:chExt cx="11062335" cy="21405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8" y="4213859"/>
              <a:ext cx="11042904" cy="21214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9785" y="4209097"/>
              <a:ext cx="11052810" cy="2131060"/>
            </a:xfrm>
            <a:custGeom>
              <a:avLst/>
              <a:gdLst/>
              <a:ahLst/>
              <a:cxnLst/>
              <a:rect l="l" t="t" r="r" b="b"/>
              <a:pathLst>
                <a:path w="11052810" h="2131060">
                  <a:moveTo>
                    <a:pt x="0" y="2130933"/>
                  </a:moveTo>
                  <a:lnTo>
                    <a:pt x="11052429" y="2130933"/>
                  </a:lnTo>
                  <a:lnTo>
                    <a:pt x="11052429" y="0"/>
                  </a:lnTo>
                  <a:lnTo>
                    <a:pt x="0" y="0"/>
                  </a:lnTo>
                  <a:lnTo>
                    <a:pt x="0" y="21309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226" y="352425"/>
            <a:ext cx="47656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85" dirty="0">
                <a:solidFill>
                  <a:srgbClr val="000000"/>
                </a:solidFill>
              </a:rPr>
              <a:t>귀농•귀촌의</a:t>
            </a:r>
            <a:r>
              <a:rPr sz="3200" spc="-15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유형과 </a:t>
            </a:r>
            <a:r>
              <a:rPr sz="3200" spc="-25" dirty="0">
                <a:solidFill>
                  <a:srgbClr val="000000"/>
                </a:solidFill>
              </a:rPr>
              <a:t>절차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004" y="1937004"/>
            <a:ext cx="3233166" cy="280035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1009" y="2105421"/>
          <a:ext cx="3172460" cy="2418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marL="3810" algn="ctr">
                        <a:lnSpc>
                          <a:spcPts val="1905"/>
                        </a:lnSpc>
                      </a:pPr>
                      <a:r>
                        <a:rPr sz="1800" b="1" spc="120" dirty="0">
                          <a:latin typeface="Source Han Sans KR"/>
                          <a:cs typeface="Source Han Sans KR"/>
                        </a:rPr>
                        <a:t>U-</a:t>
                      </a:r>
                      <a:r>
                        <a:rPr sz="1800" b="1" spc="-10" dirty="0">
                          <a:latin typeface="Source Han Sans KR"/>
                          <a:cs typeface="Source Han Sans KR"/>
                        </a:rPr>
                        <a:t>turn형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445">
                <a:tc>
                  <a:txBody>
                    <a:bodyPr/>
                    <a:lstStyle/>
                    <a:p>
                      <a:pPr marL="31750" marR="24130" algn="just">
                        <a:lnSpc>
                          <a:spcPct val="150000"/>
                        </a:lnSpc>
                        <a:spcBef>
                          <a:spcPts val="8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과거</a:t>
                      </a:r>
                      <a:r>
                        <a:rPr sz="1800" b="1" spc="1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농촌에서</a:t>
                      </a:r>
                      <a:r>
                        <a:rPr sz="1800" b="1" spc="1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거주하던</a:t>
                      </a:r>
                      <a:r>
                        <a:rPr sz="1800" b="1" spc="1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사람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이</a:t>
                      </a:r>
                      <a:r>
                        <a:rPr sz="1800" b="1" spc="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도시로</a:t>
                      </a:r>
                      <a:r>
                        <a:rPr sz="1800" b="1" spc="8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이주한</a:t>
                      </a:r>
                      <a:r>
                        <a:rPr sz="1800" b="1" spc="8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뒤,</a:t>
                      </a:r>
                      <a:r>
                        <a:rPr sz="1800" b="1" spc="8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다시</a:t>
                      </a:r>
                      <a:r>
                        <a:rPr sz="1800" b="1" spc="8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자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신의</a:t>
                      </a:r>
                      <a:r>
                        <a:rPr sz="1800" b="1" spc="1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고향으로</a:t>
                      </a:r>
                      <a:r>
                        <a:rPr sz="1800" b="1" spc="12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돌아와서</a:t>
                      </a:r>
                      <a:r>
                        <a:rPr sz="1800" b="1" spc="12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농업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에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종사하는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경우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ts val="1885"/>
                        </a:lnSpc>
                        <a:spcBef>
                          <a:spcPts val="1005"/>
                        </a:spcBef>
                      </a:pP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600" b="1" spc="-4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귀농의</a:t>
                      </a:r>
                      <a:r>
                        <a:rPr sz="1600" b="1" spc="-3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전형적인</a:t>
                      </a:r>
                      <a:r>
                        <a:rPr sz="1600" b="1" spc="-3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형태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107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1896" y="2887979"/>
            <a:ext cx="3199638" cy="3217926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70476" y="2957591"/>
          <a:ext cx="3152140" cy="3096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5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R="3175" algn="ctr">
                        <a:lnSpc>
                          <a:spcPts val="1905"/>
                        </a:lnSpc>
                      </a:pPr>
                      <a:r>
                        <a:rPr sz="1800" b="1" spc="210" dirty="0">
                          <a:latin typeface="Source Han Sans KR"/>
                          <a:cs typeface="Source Han Sans KR"/>
                        </a:rPr>
                        <a:t>J-</a:t>
                      </a:r>
                      <a:r>
                        <a:rPr sz="1800" b="1" spc="-10" dirty="0">
                          <a:latin typeface="Source Han Sans KR"/>
                          <a:cs typeface="Source Han Sans KR"/>
                        </a:rPr>
                        <a:t>turn형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155">
                <a:tc>
                  <a:txBody>
                    <a:bodyPr/>
                    <a:lstStyle/>
                    <a:p>
                      <a:pPr marL="31750" algn="just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U-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turn형의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sz="1800" b="1" spc="85" dirty="0">
                          <a:latin typeface="Malgun Gothic"/>
                          <a:cs typeface="Malgun Gothic"/>
                        </a:rPr>
                        <a:t>변형으로,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 </a:t>
                      </a:r>
                      <a:r>
                        <a:rPr sz="1800" b="1" spc="95" dirty="0">
                          <a:latin typeface="Malgun Gothic"/>
                          <a:cs typeface="Malgun Gothic"/>
                        </a:rPr>
                        <a:t>과거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농촌에서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거주하던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사람이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학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marR="41275" algn="just">
                        <a:lnSpc>
                          <a:spcPct val="15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업이나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취업을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이유로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도시로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이주하였다가</a:t>
                      </a:r>
                      <a:r>
                        <a:rPr sz="1800" b="1" spc="3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다시</a:t>
                      </a:r>
                      <a:r>
                        <a:rPr sz="1800" b="1" spc="3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농촌으로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돌아와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농촌에 거주하는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경우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600" b="1" spc="-5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고향으로</a:t>
                      </a:r>
                      <a:r>
                        <a:rPr sz="1600" b="1" spc="-4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돌아가는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경우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ts val="1885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600" b="1" spc="-4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다른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지역으로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가는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경우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71688" y="1937004"/>
            <a:ext cx="3199638" cy="296037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240776" y="2082561"/>
          <a:ext cx="3134995" cy="276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5715" algn="ctr">
                        <a:lnSpc>
                          <a:spcPts val="1905"/>
                        </a:lnSpc>
                      </a:pPr>
                      <a:r>
                        <a:rPr sz="1800" b="1" spc="75" dirty="0">
                          <a:latin typeface="Source Han Sans KR"/>
                          <a:cs typeface="Source Han Sans KR"/>
                        </a:rPr>
                        <a:t>I-</a:t>
                      </a:r>
                      <a:r>
                        <a:rPr sz="1800" b="1" spc="-10" dirty="0">
                          <a:latin typeface="Source Han Sans KR"/>
                          <a:cs typeface="Source Han Sans KR"/>
                        </a:rPr>
                        <a:t>turn형</a:t>
                      </a:r>
                      <a:endParaRPr sz="1800">
                        <a:latin typeface="Source Han Sans KR"/>
                        <a:cs typeface="Source Han Sans K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0775">
                <a:tc>
                  <a:txBody>
                    <a:bodyPr/>
                    <a:lstStyle/>
                    <a:p>
                      <a:pPr marL="31750" marR="24130" algn="just">
                        <a:lnSpc>
                          <a:spcPts val="3240"/>
                        </a:lnSpc>
                        <a:spcBef>
                          <a:spcPts val="284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농촌생활에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대한</a:t>
                      </a:r>
                      <a:r>
                        <a:rPr sz="1800" b="1" spc="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경험이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없이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도시에서</a:t>
                      </a:r>
                      <a:r>
                        <a:rPr sz="1800" b="1" spc="2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태어나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도시에서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학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업이나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취업으로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생활을</a:t>
                      </a:r>
                      <a:r>
                        <a:rPr sz="1800" b="1" spc="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하다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가</a:t>
                      </a:r>
                      <a:r>
                        <a:rPr sz="1800" b="1" spc="5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Malgun Gothic"/>
                          <a:cs typeface="Malgun Gothic"/>
                        </a:rPr>
                        <a:t>농촌으로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이주하는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경우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600" b="1" spc="-3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농업</a:t>
                      </a:r>
                      <a:r>
                        <a:rPr sz="16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종사의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경우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31750" algn="just">
                        <a:lnSpc>
                          <a:spcPts val="1885"/>
                        </a:lnSpc>
                        <a:spcBef>
                          <a:spcPts val="960"/>
                        </a:spcBef>
                      </a:pP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→</a:t>
                      </a:r>
                      <a:r>
                        <a:rPr sz="1600" b="1" spc="-3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거주</a:t>
                      </a:r>
                      <a:r>
                        <a:rPr sz="16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이주의</a:t>
                      </a:r>
                      <a:r>
                        <a:rPr sz="1600" b="1" spc="-20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0066FF"/>
                          </a:solidFill>
                          <a:latin typeface="Malgun Gothic"/>
                          <a:cs typeface="Malgun Gothic"/>
                        </a:rPr>
                        <a:t>경우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4499927" y="1935035"/>
            <a:ext cx="3166110" cy="875665"/>
            <a:chOff x="4499927" y="1935035"/>
            <a:chExt cx="3166110" cy="8756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516" y="1944624"/>
              <a:ext cx="3147060" cy="8564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04690" y="1939798"/>
              <a:ext cx="3156585" cy="866140"/>
            </a:xfrm>
            <a:custGeom>
              <a:avLst/>
              <a:gdLst/>
              <a:ahLst/>
              <a:cxnLst/>
              <a:rect l="l" t="t" r="r" b="b"/>
              <a:pathLst>
                <a:path w="3156584" h="866139">
                  <a:moveTo>
                    <a:pt x="0" y="866013"/>
                  </a:moveTo>
                  <a:lnTo>
                    <a:pt x="3156585" y="866013"/>
                  </a:lnTo>
                  <a:lnTo>
                    <a:pt x="3156585" y="0"/>
                  </a:lnTo>
                  <a:lnTo>
                    <a:pt x="0" y="0"/>
                  </a:lnTo>
                  <a:lnTo>
                    <a:pt x="0" y="8660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7204" y="1435989"/>
            <a:ext cx="3044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6FF"/>
                </a:solidFill>
                <a:latin typeface="Malgun Gothic"/>
                <a:cs typeface="Malgun Gothic"/>
              </a:rPr>
              <a:t>1. 공간적</a:t>
            </a:r>
            <a:r>
              <a:rPr sz="2400" b="1" spc="-10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66FF"/>
                </a:solidFill>
                <a:latin typeface="Malgun Gothic"/>
                <a:cs typeface="Malgun Gothic"/>
              </a:rPr>
              <a:t>이동의</a:t>
            </a:r>
            <a:r>
              <a:rPr sz="2400" b="1" spc="5" dirty="0">
                <a:solidFill>
                  <a:srgbClr val="0066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66FF"/>
                </a:solidFill>
                <a:latin typeface="Malgun Gothic"/>
                <a:cs typeface="Malgun Gothic"/>
              </a:rPr>
              <a:t>형태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29" y="6310985"/>
            <a:ext cx="9611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우성호ᆞ이성근(2015),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귀농ᆞ귀촌의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의사결정요인에 관한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연구,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농촌지도학회,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농촌지도와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개발,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pp.45~46를 요약ᆞ정리한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것임&gt;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09" y="1383919"/>
            <a:ext cx="4066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6FF"/>
                </a:solidFill>
              </a:rPr>
              <a:t>2.</a:t>
            </a:r>
            <a:r>
              <a:rPr spc="5" dirty="0">
                <a:solidFill>
                  <a:srgbClr val="0066FF"/>
                </a:solidFill>
              </a:rPr>
              <a:t> </a:t>
            </a:r>
            <a:r>
              <a:rPr spc="229" dirty="0">
                <a:solidFill>
                  <a:srgbClr val="0066FF"/>
                </a:solidFill>
              </a:rPr>
              <a:t>귀농•귀촌의</a:t>
            </a:r>
            <a:r>
              <a:rPr spc="-5" dirty="0">
                <a:solidFill>
                  <a:srgbClr val="0066FF"/>
                </a:solidFill>
              </a:rPr>
              <a:t> </a:t>
            </a:r>
            <a:r>
              <a:rPr dirty="0">
                <a:solidFill>
                  <a:srgbClr val="0066FF"/>
                </a:solidFill>
              </a:rPr>
              <a:t>유형</a:t>
            </a:r>
            <a:r>
              <a:rPr spc="15" dirty="0">
                <a:solidFill>
                  <a:srgbClr val="0066FF"/>
                </a:solidFill>
              </a:rPr>
              <a:t> </a:t>
            </a:r>
            <a:r>
              <a:rPr dirty="0">
                <a:solidFill>
                  <a:srgbClr val="0066FF"/>
                </a:solidFill>
              </a:rPr>
              <a:t>및</a:t>
            </a:r>
            <a:r>
              <a:rPr spc="15" dirty="0">
                <a:solidFill>
                  <a:srgbClr val="0066FF"/>
                </a:solidFill>
              </a:rPr>
              <a:t> </a:t>
            </a:r>
            <a:r>
              <a:rPr spc="-25" dirty="0">
                <a:solidFill>
                  <a:srgbClr val="0066FF"/>
                </a:solidFill>
              </a:rPr>
              <a:t>특징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868423"/>
            <a:ext cx="11106150" cy="4623435"/>
            <a:chOff x="576072" y="1868423"/>
            <a:chExt cx="11106150" cy="4623435"/>
          </a:xfrm>
        </p:grpSpPr>
        <p:sp>
          <p:nvSpPr>
            <p:cNvPr id="4" name="object 4"/>
            <p:cNvSpPr/>
            <p:nvPr/>
          </p:nvSpPr>
          <p:spPr>
            <a:xfrm>
              <a:off x="584466" y="1876424"/>
              <a:ext cx="1712595" cy="3330575"/>
            </a:xfrm>
            <a:custGeom>
              <a:avLst/>
              <a:gdLst/>
              <a:ahLst/>
              <a:cxnLst/>
              <a:rect l="l" t="t" r="r" b="b"/>
              <a:pathLst>
                <a:path w="1712595" h="3330575">
                  <a:moveTo>
                    <a:pt x="1712467" y="0"/>
                  </a:moveTo>
                  <a:lnTo>
                    <a:pt x="0" y="0"/>
                  </a:lnTo>
                  <a:lnTo>
                    <a:pt x="0" y="3330321"/>
                  </a:lnTo>
                  <a:lnTo>
                    <a:pt x="1712467" y="3330321"/>
                  </a:lnTo>
                  <a:lnTo>
                    <a:pt x="171246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4466" y="5206694"/>
              <a:ext cx="1712595" cy="1273175"/>
            </a:xfrm>
            <a:custGeom>
              <a:avLst/>
              <a:gdLst/>
              <a:ahLst/>
              <a:cxnLst/>
              <a:rect l="l" t="t" r="r" b="b"/>
              <a:pathLst>
                <a:path w="1712595" h="1273175">
                  <a:moveTo>
                    <a:pt x="1712467" y="0"/>
                  </a:moveTo>
                  <a:lnTo>
                    <a:pt x="0" y="0"/>
                  </a:lnTo>
                  <a:lnTo>
                    <a:pt x="0" y="1272921"/>
                  </a:lnTo>
                  <a:lnTo>
                    <a:pt x="1712467" y="1272921"/>
                  </a:lnTo>
                  <a:lnTo>
                    <a:pt x="171246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868423"/>
              <a:ext cx="11106150" cy="4623054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50925" y="1982889"/>
          <a:ext cx="7914005" cy="4458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8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기업가형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(36.1%)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학력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고졸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5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귀농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직업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자영업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spc="145" dirty="0">
                          <a:latin typeface="Malgun Gothic"/>
                          <a:cs typeface="Malgun Gothic"/>
                        </a:rPr>
                        <a:t>귀농•귀촌패턴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U자형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기대소득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높음(년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7,500만원</a:t>
                      </a:r>
                      <a:r>
                        <a:rPr sz="1800" b="1" spc="-3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목표소득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도달률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높음(60%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소득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비율 :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낮음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영농규모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: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自家인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 3,000평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, 賃貸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3,000평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귀농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주소지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도시지역 및 타지역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이주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marL="78740" marR="284480" indent="66675" algn="just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소규모 창업형 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(18.1%)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8669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73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학력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4년제 대학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귀농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직업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사무직,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서비스직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54355" indent="-309245">
                        <a:lnSpc>
                          <a:spcPts val="2135"/>
                        </a:lnSpc>
                        <a:spcBef>
                          <a:spcPts val="1085"/>
                        </a:spcBef>
                        <a:buChar char="○"/>
                        <a:tabLst>
                          <a:tab pos="554355" algn="l"/>
                        </a:tabLst>
                      </a:pPr>
                      <a:r>
                        <a:rPr sz="1800" b="1" spc="145" dirty="0">
                          <a:latin typeface="Malgun Gothic"/>
                          <a:cs typeface="Malgun Gothic"/>
                        </a:rPr>
                        <a:t>귀농•귀촌패턴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 :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U자형,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I자형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927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883" y="1405127"/>
            <a:ext cx="11048365" cy="5126355"/>
            <a:chOff x="595883" y="1405127"/>
            <a:chExt cx="11048365" cy="5126355"/>
          </a:xfrm>
        </p:grpSpPr>
        <p:sp>
          <p:nvSpPr>
            <p:cNvPr id="3" name="object 3"/>
            <p:cNvSpPr/>
            <p:nvPr/>
          </p:nvSpPr>
          <p:spPr>
            <a:xfrm>
              <a:off x="603313" y="1412874"/>
              <a:ext cx="1703705" cy="2135505"/>
            </a:xfrm>
            <a:custGeom>
              <a:avLst/>
              <a:gdLst/>
              <a:ahLst/>
              <a:cxnLst/>
              <a:rect l="l" t="t" r="r" b="b"/>
              <a:pathLst>
                <a:path w="1703705" h="2135504">
                  <a:moveTo>
                    <a:pt x="1703705" y="0"/>
                  </a:moveTo>
                  <a:lnTo>
                    <a:pt x="0" y="0"/>
                  </a:lnTo>
                  <a:lnTo>
                    <a:pt x="0" y="2134997"/>
                  </a:lnTo>
                  <a:lnTo>
                    <a:pt x="1703705" y="2134997"/>
                  </a:lnTo>
                  <a:lnTo>
                    <a:pt x="17037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3313" y="3547897"/>
              <a:ext cx="1703705" cy="2971800"/>
            </a:xfrm>
            <a:custGeom>
              <a:avLst/>
              <a:gdLst/>
              <a:ahLst/>
              <a:cxnLst/>
              <a:rect l="l" t="t" r="r" b="b"/>
              <a:pathLst>
                <a:path w="1703705" h="2971800">
                  <a:moveTo>
                    <a:pt x="1703705" y="0"/>
                  </a:moveTo>
                  <a:lnTo>
                    <a:pt x="0" y="0"/>
                  </a:lnTo>
                  <a:lnTo>
                    <a:pt x="0" y="2971799"/>
                  </a:lnTo>
                  <a:lnTo>
                    <a:pt x="1703705" y="2971799"/>
                  </a:lnTo>
                  <a:lnTo>
                    <a:pt x="1703705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83" y="1405127"/>
              <a:ext cx="11048238" cy="5125974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12189" y="1539102"/>
          <a:ext cx="8401050" cy="494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0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기대소득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중간(년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4,500만원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미만)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목표소득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도달률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낮음(25%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이하)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소득 목표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비율 :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중간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영농규모 :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自家인 경우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3,000평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이상, 賃貸인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 1,000평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이하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spc="200" dirty="0">
                          <a:latin typeface="Malgun Gothic"/>
                          <a:cs typeface="Malgun Gothic"/>
                        </a:rPr>
                        <a:t>귀농•귀촌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주소지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근교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도시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81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학력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4년제 대학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귀농•귀촌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직업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전문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사무직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전원형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6858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spc="145" dirty="0">
                          <a:latin typeface="Malgun Gothic"/>
                          <a:cs typeface="Malgun Gothic"/>
                        </a:rPr>
                        <a:t>귀농•귀촌패턴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I자형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기대소득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낮음(년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3,000만원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345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목표소득 도달률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낮음(25%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이하)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소득 목표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비율 :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높음(50%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575310" indent="-309245">
                        <a:lnSpc>
                          <a:spcPts val="2135"/>
                        </a:lnSpc>
                        <a:spcBef>
                          <a:spcPts val="580"/>
                        </a:spcBef>
                        <a:buChar char="○"/>
                        <a:tabLst>
                          <a:tab pos="5753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영농규모 :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自家인 경우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3,000평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이상, 賃貸인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 1,000평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이하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</a:rPr>
              <a:t>평택시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농업이야기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71" y="2095471"/>
            <a:ext cx="10812035" cy="43914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568" y="1488135"/>
            <a:ext cx="2433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1.</a:t>
            </a:r>
            <a:r>
              <a:rPr sz="2400" b="1" spc="-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평택시</a:t>
            </a:r>
            <a:r>
              <a:rPr sz="2400" b="1" spc="-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총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면적</a:t>
            </a:r>
            <a:endParaRPr sz="2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495" y="1377695"/>
            <a:ext cx="11142980" cy="4806315"/>
            <a:chOff x="539495" y="1377695"/>
            <a:chExt cx="11142980" cy="4806315"/>
          </a:xfrm>
        </p:grpSpPr>
        <p:sp>
          <p:nvSpPr>
            <p:cNvPr id="3" name="object 3"/>
            <p:cNvSpPr/>
            <p:nvPr/>
          </p:nvSpPr>
          <p:spPr>
            <a:xfrm>
              <a:off x="546760" y="1385722"/>
              <a:ext cx="1714500" cy="939800"/>
            </a:xfrm>
            <a:custGeom>
              <a:avLst/>
              <a:gdLst/>
              <a:ahLst/>
              <a:cxnLst/>
              <a:rect l="l" t="t" r="r" b="b"/>
              <a:pathLst>
                <a:path w="1714500" h="939800">
                  <a:moveTo>
                    <a:pt x="1714500" y="0"/>
                  </a:moveTo>
                  <a:lnTo>
                    <a:pt x="0" y="0"/>
                  </a:lnTo>
                  <a:lnTo>
                    <a:pt x="0" y="939393"/>
                  </a:lnTo>
                  <a:lnTo>
                    <a:pt x="1714500" y="939393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6760" y="2325179"/>
              <a:ext cx="1714500" cy="3846195"/>
            </a:xfrm>
            <a:custGeom>
              <a:avLst/>
              <a:gdLst/>
              <a:ahLst/>
              <a:cxnLst/>
              <a:rect l="l" t="t" r="r" b="b"/>
              <a:pathLst>
                <a:path w="1714500" h="3846195">
                  <a:moveTo>
                    <a:pt x="1714500" y="0"/>
                  </a:moveTo>
                  <a:lnTo>
                    <a:pt x="0" y="0"/>
                  </a:lnTo>
                  <a:lnTo>
                    <a:pt x="0" y="3845813"/>
                  </a:lnTo>
                  <a:lnTo>
                    <a:pt x="1714500" y="3845813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495" y="1377695"/>
              <a:ext cx="11142726" cy="4805934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9258" y="1566026"/>
          <a:ext cx="7800340" cy="4511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자녀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중학교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spc="210" dirty="0">
                          <a:latin typeface="Malgun Gothic"/>
                          <a:cs typeface="Malgun Gothic"/>
                        </a:rPr>
                        <a:t>귀농•귀촌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주소지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근교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도시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955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학력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고졸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12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귀농•귀촌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직업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자영업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spc="145" dirty="0">
                          <a:latin typeface="Malgun Gothic"/>
                          <a:cs typeface="Malgun Gothic"/>
                        </a:rPr>
                        <a:t>귀농•귀촌패턴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U자형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영농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(8.4%)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80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기대소득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중상(년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4,500만원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목표소득 도달률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중간(45%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소득 목표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비율 :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높음(50%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이상)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영농규모 :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自家인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 3,000평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, 賃貸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경우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3,000평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 이상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ct val="100000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자녀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학생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없음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611505" indent="-309245">
                        <a:lnSpc>
                          <a:spcPts val="2135"/>
                        </a:lnSpc>
                        <a:spcBef>
                          <a:spcPts val="580"/>
                        </a:spcBef>
                        <a:buChar char="○"/>
                        <a:tabLst>
                          <a:tab pos="611505" algn="l"/>
                        </a:tabLst>
                      </a:pPr>
                      <a:r>
                        <a:rPr sz="1800" b="1" spc="204" dirty="0">
                          <a:latin typeface="Malgun Gothic"/>
                          <a:cs typeface="Malgun Gothic"/>
                        </a:rPr>
                        <a:t>귀농•귀촌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전 주소지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중소도시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366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551" y="6257645"/>
            <a:ext cx="98983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-3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이민수ᆞ박덕병(2012), 도시민</a:t>
            </a:r>
            <a:r>
              <a:rPr sz="1200" spc="-3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귀촌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형태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유형화와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시사점,</a:t>
            </a:r>
            <a:r>
              <a:rPr sz="1200" spc="-3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농촌지도학회,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농촌지도와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개발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19(4),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pp.1137-</a:t>
            </a:r>
            <a:r>
              <a:rPr sz="1200" dirty="0">
                <a:latin typeface="Malgun Gothic"/>
                <a:cs typeface="Malgun Gothic"/>
              </a:rPr>
              <a:t>1170를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요약ᆞ정리한</a:t>
            </a:r>
            <a:r>
              <a:rPr sz="1200" spc="-25" dirty="0">
                <a:latin typeface="Malgun Gothic"/>
                <a:cs typeface="Malgun Gothic"/>
              </a:rPr>
              <a:t> 것임&gt;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1534" y="1738866"/>
            <a:ext cx="9872980" cy="4832985"/>
            <a:chOff x="891534" y="1738866"/>
            <a:chExt cx="9872980" cy="4832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34" y="1738866"/>
              <a:ext cx="9872483" cy="48326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2935" y="1818132"/>
              <a:ext cx="1841500" cy="1042669"/>
            </a:xfrm>
            <a:custGeom>
              <a:avLst/>
              <a:gdLst/>
              <a:ahLst/>
              <a:cxnLst/>
              <a:rect l="l" t="t" r="r" b="b"/>
              <a:pathLst>
                <a:path w="1841500" h="1042669">
                  <a:moveTo>
                    <a:pt x="920496" y="0"/>
                  </a:moveTo>
                  <a:lnTo>
                    <a:pt x="859972" y="1108"/>
                  </a:lnTo>
                  <a:lnTo>
                    <a:pt x="800494" y="4387"/>
                  </a:lnTo>
                  <a:lnTo>
                    <a:pt x="742183" y="9769"/>
                  </a:lnTo>
                  <a:lnTo>
                    <a:pt x="685160" y="17185"/>
                  </a:lnTo>
                  <a:lnTo>
                    <a:pt x="629546" y="26566"/>
                  </a:lnTo>
                  <a:lnTo>
                    <a:pt x="575462" y="37843"/>
                  </a:lnTo>
                  <a:lnTo>
                    <a:pt x="523031" y="50949"/>
                  </a:lnTo>
                  <a:lnTo>
                    <a:pt x="472372" y="65814"/>
                  </a:lnTo>
                  <a:lnTo>
                    <a:pt x="423608" y="82369"/>
                  </a:lnTo>
                  <a:lnTo>
                    <a:pt x="376860" y="100547"/>
                  </a:lnTo>
                  <a:lnTo>
                    <a:pt x="332249" y="120278"/>
                  </a:lnTo>
                  <a:lnTo>
                    <a:pt x="289896" y="141494"/>
                  </a:lnTo>
                  <a:lnTo>
                    <a:pt x="249923" y="164127"/>
                  </a:lnTo>
                  <a:lnTo>
                    <a:pt x="212451" y="188107"/>
                  </a:lnTo>
                  <a:lnTo>
                    <a:pt x="177600" y="213366"/>
                  </a:lnTo>
                  <a:lnTo>
                    <a:pt x="145494" y="239835"/>
                  </a:lnTo>
                  <a:lnTo>
                    <a:pt x="116251" y="267446"/>
                  </a:lnTo>
                  <a:lnTo>
                    <a:pt x="89995" y="296131"/>
                  </a:lnTo>
                  <a:lnTo>
                    <a:pt x="46927" y="356445"/>
                  </a:lnTo>
                  <a:lnTo>
                    <a:pt x="17257" y="420228"/>
                  </a:lnTo>
                  <a:lnTo>
                    <a:pt x="1957" y="486932"/>
                  </a:lnTo>
                  <a:lnTo>
                    <a:pt x="0" y="521207"/>
                  </a:lnTo>
                  <a:lnTo>
                    <a:pt x="1957" y="555483"/>
                  </a:lnTo>
                  <a:lnTo>
                    <a:pt x="17257" y="622187"/>
                  </a:lnTo>
                  <a:lnTo>
                    <a:pt x="46927" y="685970"/>
                  </a:lnTo>
                  <a:lnTo>
                    <a:pt x="89995" y="746284"/>
                  </a:lnTo>
                  <a:lnTo>
                    <a:pt x="116251" y="774969"/>
                  </a:lnTo>
                  <a:lnTo>
                    <a:pt x="145494" y="802580"/>
                  </a:lnTo>
                  <a:lnTo>
                    <a:pt x="177600" y="829049"/>
                  </a:lnTo>
                  <a:lnTo>
                    <a:pt x="212451" y="854308"/>
                  </a:lnTo>
                  <a:lnTo>
                    <a:pt x="249923" y="878288"/>
                  </a:lnTo>
                  <a:lnTo>
                    <a:pt x="289896" y="900921"/>
                  </a:lnTo>
                  <a:lnTo>
                    <a:pt x="332249" y="922137"/>
                  </a:lnTo>
                  <a:lnTo>
                    <a:pt x="376860" y="941868"/>
                  </a:lnTo>
                  <a:lnTo>
                    <a:pt x="423608" y="960046"/>
                  </a:lnTo>
                  <a:lnTo>
                    <a:pt x="472372" y="976601"/>
                  </a:lnTo>
                  <a:lnTo>
                    <a:pt x="523031" y="991466"/>
                  </a:lnTo>
                  <a:lnTo>
                    <a:pt x="575462" y="1004572"/>
                  </a:lnTo>
                  <a:lnTo>
                    <a:pt x="629546" y="1015849"/>
                  </a:lnTo>
                  <a:lnTo>
                    <a:pt x="685160" y="1025230"/>
                  </a:lnTo>
                  <a:lnTo>
                    <a:pt x="742183" y="1032646"/>
                  </a:lnTo>
                  <a:lnTo>
                    <a:pt x="800494" y="1038028"/>
                  </a:lnTo>
                  <a:lnTo>
                    <a:pt x="859972" y="1041307"/>
                  </a:lnTo>
                  <a:lnTo>
                    <a:pt x="920496" y="1042415"/>
                  </a:lnTo>
                  <a:lnTo>
                    <a:pt x="981019" y="1041307"/>
                  </a:lnTo>
                  <a:lnTo>
                    <a:pt x="1040497" y="1038028"/>
                  </a:lnTo>
                  <a:lnTo>
                    <a:pt x="1098808" y="1032646"/>
                  </a:lnTo>
                  <a:lnTo>
                    <a:pt x="1155831" y="1025230"/>
                  </a:lnTo>
                  <a:lnTo>
                    <a:pt x="1211445" y="1015849"/>
                  </a:lnTo>
                  <a:lnTo>
                    <a:pt x="1265529" y="1004572"/>
                  </a:lnTo>
                  <a:lnTo>
                    <a:pt x="1317960" y="991466"/>
                  </a:lnTo>
                  <a:lnTo>
                    <a:pt x="1368619" y="976601"/>
                  </a:lnTo>
                  <a:lnTo>
                    <a:pt x="1417383" y="960046"/>
                  </a:lnTo>
                  <a:lnTo>
                    <a:pt x="1464131" y="941868"/>
                  </a:lnTo>
                  <a:lnTo>
                    <a:pt x="1508742" y="922137"/>
                  </a:lnTo>
                  <a:lnTo>
                    <a:pt x="1551095" y="900921"/>
                  </a:lnTo>
                  <a:lnTo>
                    <a:pt x="1591068" y="878288"/>
                  </a:lnTo>
                  <a:lnTo>
                    <a:pt x="1628540" y="854308"/>
                  </a:lnTo>
                  <a:lnTo>
                    <a:pt x="1663391" y="829049"/>
                  </a:lnTo>
                  <a:lnTo>
                    <a:pt x="1695497" y="802580"/>
                  </a:lnTo>
                  <a:lnTo>
                    <a:pt x="1724740" y="774969"/>
                  </a:lnTo>
                  <a:lnTo>
                    <a:pt x="1750996" y="746284"/>
                  </a:lnTo>
                  <a:lnTo>
                    <a:pt x="1794064" y="685970"/>
                  </a:lnTo>
                  <a:lnTo>
                    <a:pt x="1823734" y="622187"/>
                  </a:lnTo>
                  <a:lnTo>
                    <a:pt x="1839034" y="555483"/>
                  </a:lnTo>
                  <a:lnTo>
                    <a:pt x="1840991" y="521207"/>
                  </a:lnTo>
                  <a:lnTo>
                    <a:pt x="1839034" y="486932"/>
                  </a:lnTo>
                  <a:lnTo>
                    <a:pt x="1823734" y="420228"/>
                  </a:lnTo>
                  <a:lnTo>
                    <a:pt x="1794064" y="356445"/>
                  </a:lnTo>
                  <a:lnTo>
                    <a:pt x="1750996" y="296131"/>
                  </a:lnTo>
                  <a:lnTo>
                    <a:pt x="1724740" y="267446"/>
                  </a:lnTo>
                  <a:lnTo>
                    <a:pt x="1695497" y="239835"/>
                  </a:lnTo>
                  <a:lnTo>
                    <a:pt x="1663391" y="213366"/>
                  </a:lnTo>
                  <a:lnTo>
                    <a:pt x="1628540" y="188107"/>
                  </a:lnTo>
                  <a:lnTo>
                    <a:pt x="1591068" y="164127"/>
                  </a:lnTo>
                  <a:lnTo>
                    <a:pt x="1551095" y="141494"/>
                  </a:lnTo>
                  <a:lnTo>
                    <a:pt x="1508742" y="120278"/>
                  </a:lnTo>
                  <a:lnTo>
                    <a:pt x="1464131" y="100547"/>
                  </a:lnTo>
                  <a:lnTo>
                    <a:pt x="1417383" y="82369"/>
                  </a:lnTo>
                  <a:lnTo>
                    <a:pt x="1368619" y="65814"/>
                  </a:lnTo>
                  <a:lnTo>
                    <a:pt x="1317960" y="50949"/>
                  </a:lnTo>
                  <a:lnTo>
                    <a:pt x="1265529" y="37843"/>
                  </a:lnTo>
                  <a:lnTo>
                    <a:pt x="1211445" y="26566"/>
                  </a:lnTo>
                  <a:lnTo>
                    <a:pt x="1155831" y="17185"/>
                  </a:lnTo>
                  <a:lnTo>
                    <a:pt x="1098808" y="9769"/>
                  </a:lnTo>
                  <a:lnTo>
                    <a:pt x="1040497" y="4387"/>
                  </a:lnTo>
                  <a:lnTo>
                    <a:pt x="981019" y="1108"/>
                  </a:lnTo>
                  <a:lnTo>
                    <a:pt x="920496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2935" y="1818132"/>
              <a:ext cx="1841500" cy="1042669"/>
            </a:xfrm>
            <a:custGeom>
              <a:avLst/>
              <a:gdLst/>
              <a:ahLst/>
              <a:cxnLst/>
              <a:rect l="l" t="t" r="r" b="b"/>
              <a:pathLst>
                <a:path w="1841500" h="1042669">
                  <a:moveTo>
                    <a:pt x="0" y="521207"/>
                  </a:moveTo>
                  <a:lnTo>
                    <a:pt x="7750" y="453249"/>
                  </a:lnTo>
                  <a:lnTo>
                    <a:pt x="30356" y="387937"/>
                  </a:lnTo>
                  <a:lnTo>
                    <a:pt x="66847" y="325820"/>
                  </a:lnTo>
                  <a:lnTo>
                    <a:pt x="116251" y="267446"/>
                  </a:lnTo>
                  <a:lnTo>
                    <a:pt x="145494" y="239835"/>
                  </a:lnTo>
                  <a:lnTo>
                    <a:pt x="177600" y="213366"/>
                  </a:lnTo>
                  <a:lnTo>
                    <a:pt x="212451" y="188107"/>
                  </a:lnTo>
                  <a:lnTo>
                    <a:pt x="249923" y="164127"/>
                  </a:lnTo>
                  <a:lnTo>
                    <a:pt x="289896" y="141494"/>
                  </a:lnTo>
                  <a:lnTo>
                    <a:pt x="332249" y="120278"/>
                  </a:lnTo>
                  <a:lnTo>
                    <a:pt x="376860" y="100547"/>
                  </a:lnTo>
                  <a:lnTo>
                    <a:pt x="423608" y="82369"/>
                  </a:lnTo>
                  <a:lnTo>
                    <a:pt x="472372" y="65814"/>
                  </a:lnTo>
                  <a:lnTo>
                    <a:pt x="523031" y="50949"/>
                  </a:lnTo>
                  <a:lnTo>
                    <a:pt x="575462" y="37843"/>
                  </a:lnTo>
                  <a:lnTo>
                    <a:pt x="629546" y="26566"/>
                  </a:lnTo>
                  <a:lnTo>
                    <a:pt x="685160" y="17185"/>
                  </a:lnTo>
                  <a:lnTo>
                    <a:pt x="742183" y="9769"/>
                  </a:lnTo>
                  <a:lnTo>
                    <a:pt x="800494" y="4387"/>
                  </a:lnTo>
                  <a:lnTo>
                    <a:pt x="859972" y="1108"/>
                  </a:lnTo>
                  <a:lnTo>
                    <a:pt x="920496" y="0"/>
                  </a:lnTo>
                  <a:lnTo>
                    <a:pt x="981019" y="1108"/>
                  </a:lnTo>
                  <a:lnTo>
                    <a:pt x="1040497" y="4387"/>
                  </a:lnTo>
                  <a:lnTo>
                    <a:pt x="1098808" y="9769"/>
                  </a:lnTo>
                  <a:lnTo>
                    <a:pt x="1155831" y="17185"/>
                  </a:lnTo>
                  <a:lnTo>
                    <a:pt x="1211445" y="26566"/>
                  </a:lnTo>
                  <a:lnTo>
                    <a:pt x="1265529" y="37843"/>
                  </a:lnTo>
                  <a:lnTo>
                    <a:pt x="1317960" y="50949"/>
                  </a:lnTo>
                  <a:lnTo>
                    <a:pt x="1368619" y="65814"/>
                  </a:lnTo>
                  <a:lnTo>
                    <a:pt x="1417383" y="82369"/>
                  </a:lnTo>
                  <a:lnTo>
                    <a:pt x="1464131" y="100547"/>
                  </a:lnTo>
                  <a:lnTo>
                    <a:pt x="1508742" y="120278"/>
                  </a:lnTo>
                  <a:lnTo>
                    <a:pt x="1551095" y="141494"/>
                  </a:lnTo>
                  <a:lnTo>
                    <a:pt x="1591068" y="164127"/>
                  </a:lnTo>
                  <a:lnTo>
                    <a:pt x="1628540" y="188107"/>
                  </a:lnTo>
                  <a:lnTo>
                    <a:pt x="1663391" y="213366"/>
                  </a:lnTo>
                  <a:lnTo>
                    <a:pt x="1695497" y="239835"/>
                  </a:lnTo>
                  <a:lnTo>
                    <a:pt x="1724740" y="267446"/>
                  </a:lnTo>
                  <a:lnTo>
                    <a:pt x="1750996" y="296131"/>
                  </a:lnTo>
                  <a:lnTo>
                    <a:pt x="1794064" y="356445"/>
                  </a:lnTo>
                  <a:lnTo>
                    <a:pt x="1823734" y="420228"/>
                  </a:lnTo>
                  <a:lnTo>
                    <a:pt x="1839034" y="486932"/>
                  </a:lnTo>
                  <a:lnTo>
                    <a:pt x="1840991" y="521207"/>
                  </a:lnTo>
                  <a:lnTo>
                    <a:pt x="1839034" y="555483"/>
                  </a:lnTo>
                  <a:lnTo>
                    <a:pt x="1823734" y="622187"/>
                  </a:lnTo>
                  <a:lnTo>
                    <a:pt x="1794064" y="685970"/>
                  </a:lnTo>
                  <a:lnTo>
                    <a:pt x="1750996" y="746284"/>
                  </a:lnTo>
                  <a:lnTo>
                    <a:pt x="1724740" y="774969"/>
                  </a:lnTo>
                  <a:lnTo>
                    <a:pt x="1695497" y="802580"/>
                  </a:lnTo>
                  <a:lnTo>
                    <a:pt x="1663391" y="829049"/>
                  </a:lnTo>
                  <a:lnTo>
                    <a:pt x="1628540" y="854308"/>
                  </a:lnTo>
                  <a:lnTo>
                    <a:pt x="1591068" y="878288"/>
                  </a:lnTo>
                  <a:lnTo>
                    <a:pt x="1551095" y="900921"/>
                  </a:lnTo>
                  <a:lnTo>
                    <a:pt x="1508742" y="922137"/>
                  </a:lnTo>
                  <a:lnTo>
                    <a:pt x="1464131" y="941868"/>
                  </a:lnTo>
                  <a:lnTo>
                    <a:pt x="1417383" y="960046"/>
                  </a:lnTo>
                  <a:lnTo>
                    <a:pt x="1368619" y="976601"/>
                  </a:lnTo>
                  <a:lnTo>
                    <a:pt x="1317960" y="991466"/>
                  </a:lnTo>
                  <a:lnTo>
                    <a:pt x="1265529" y="1004572"/>
                  </a:lnTo>
                  <a:lnTo>
                    <a:pt x="1211445" y="1015849"/>
                  </a:lnTo>
                  <a:lnTo>
                    <a:pt x="1155831" y="1025230"/>
                  </a:lnTo>
                  <a:lnTo>
                    <a:pt x="1098808" y="1032646"/>
                  </a:lnTo>
                  <a:lnTo>
                    <a:pt x="1040497" y="1038028"/>
                  </a:lnTo>
                  <a:lnTo>
                    <a:pt x="981019" y="1041307"/>
                  </a:lnTo>
                  <a:lnTo>
                    <a:pt x="920496" y="1042415"/>
                  </a:lnTo>
                  <a:lnTo>
                    <a:pt x="859972" y="1041307"/>
                  </a:lnTo>
                  <a:lnTo>
                    <a:pt x="800494" y="1038028"/>
                  </a:lnTo>
                  <a:lnTo>
                    <a:pt x="742183" y="1032646"/>
                  </a:lnTo>
                  <a:lnTo>
                    <a:pt x="685160" y="1025230"/>
                  </a:lnTo>
                  <a:lnTo>
                    <a:pt x="629546" y="1015849"/>
                  </a:lnTo>
                  <a:lnTo>
                    <a:pt x="575462" y="1004572"/>
                  </a:lnTo>
                  <a:lnTo>
                    <a:pt x="523031" y="991466"/>
                  </a:lnTo>
                  <a:lnTo>
                    <a:pt x="472372" y="976601"/>
                  </a:lnTo>
                  <a:lnTo>
                    <a:pt x="423608" y="960046"/>
                  </a:lnTo>
                  <a:lnTo>
                    <a:pt x="376860" y="941868"/>
                  </a:lnTo>
                  <a:lnTo>
                    <a:pt x="332249" y="922137"/>
                  </a:lnTo>
                  <a:lnTo>
                    <a:pt x="289896" y="900921"/>
                  </a:lnTo>
                  <a:lnTo>
                    <a:pt x="249923" y="878288"/>
                  </a:lnTo>
                  <a:lnTo>
                    <a:pt x="212451" y="854308"/>
                  </a:lnTo>
                  <a:lnTo>
                    <a:pt x="177600" y="829049"/>
                  </a:lnTo>
                  <a:lnTo>
                    <a:pt x="145494" y="802580"/>
                  </a:lnTo>
                  <a:lnTo>
                    <a:pt x="116251" y="774969"/>
                  </a:lnTo>
                  <a:lnTo>
                    <a:pt x="89995" y="746284"/>
                  </a:lnTo>
                  <a:lnTo>
                    <a:pt x="46927" y="685970"/>
                  </a:lnTo>
                  <a:lnTo>
                    <a:pt x="17257" y="622187"/>
                  </a:lnTo>
                  <a:lnTo>
                    <a:pt x="1957" y="555483"/>
                  </a:lnTo>
                  <a:lnTo>
                    <a:pt x="0" y="52120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54396" y="2013204"/>
              <a:ext cx="1338580" cy="601980"/>
            </a:xfrm>
            <a:custGeom>
              <a:avLst/>
              <a:gdLst/>
              <a:ahLst/>
              <a:cxnLst/>
              <a:rect l="l" t="t" r="r" b="b"/>
              <a:pathLst>
                <a:path w="1338579" h="601980">
                  <a:moveTo>
                    <a:pt x="1338072" y="0"/>
                  </a:moveTo>
                  <a:lnTo>
                    <a:pt x="0" y="0"/>
                  </a:lnTo>
                  <a:lnTo>
                    <a:pt x="0" y="601979"/>
                  </a:lnTo>
                  <a:lnTo>
                    <a:pt x="1338072" y="601979"/>
                  </a:lnTo>
                  <a:lnTo>
                    <a:pt x="1338072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54166" y="2042540"/>
            <a:ext cx="93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Malgun Gothic"/>
                <a:cs typeface="Malgun Gothic"/>
              </a:rPr>
              <a:t>창업 </a:t>
            </a:r>
            <a:r>
              <a:rPr sz="1800" b="1" spc="-20" dirty="0">
                <a:latin typeface="Malgun Gothic"/>
                <a:cs typeface="Malgun Gothic"/>
              </a:rPr>
              <a:t>아이디어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12765" y="3504946"/>
            <a:ext cx="1854200" cy="924560"/>
            <a:chOff x="5112765" y="3504946"/>
            <a:chExt cx="1854200" cy="924560"/>
          </a:xfrm>
        </p:grpSpPr>
        <p:sp>
          <p:nvSpPr>
            <p:cNvPr id="10" name="object 10"/>
            <p:cNvSpPr/>
            <p:nvPr/>
          </p:nvSpPr>
          <p:spPr>
            <a:xfrm>
              <a:off x="5119115" y="3511296"/>
              <a:ext cx="1841500" cy="911860"/>
            </a:xfrm>
            <a:custGeom>
              <a:avLst/>
              <a:gdLst/>
              <a:ahLst/>
              <a:cxnLst/>
              <a:rect l="l" t="t" r="r" b="b"/>
              <a:pathLst>
                <a:path w="1841500" h="911860">
                  <a:moveTo>
                    <a:pt x="920496" y="0"/>
                  </a:moveTo>
                  <a:lnTo>
                    <a:pt x="857472" y="1051"/>
                  </a:lnTo>
                  <a:lnTo>
                    <a:pt x="795589" y="4158"/>
                  </a:lnTo>
                  <a:lnTo>
                    <a:pt x="734982" y="9255"/>
                  </a:lnTo>
                  <a:lnTo>
                    <a:pt x="675789" y="16273"/>
                  </a:lnTo>
                  <a:lnTo>
                    <a:pt x="618148" y="25145"/>
                  </a:lnTo>
                  <a:lnTo>
                    <a:pt x="562195" y="35802"/>
                  </a:lnTo>
                  <a:lnTo>
                    <a:pt x="508067" y="48176"/>
                  </a:lnTo>
                  <a:lnTo>
                    <a:pt x="455901" y="62201"/>
                  </a:lnTo>
                  <a:lnTo>
                    <a:pt x="405835" y="77808"/>
                  </a:lnTo>
                  <a:lnTo>
                    <a:pt x="358006" y="94930"/>
                  </a:lnTo>
                  <a:lnTo>
                    <a:pt x="312550" y="113498"/>
                  </a:lnTo>
                  <a:lnTo>
                    <a:pt x="269605" y="133445"/>
                  </a:lnTo>
                  <a:lnTo>
                    <a:pt x="229307" y="154703"/>
                  </a:lnTo>
                  <a:lnTo>
                    <a:pt x="191795" y="177204"/>
                  </a:lnTo>
                  <a:lnTo>
                    <a:pt x="157204" y="200880"/>
                  </a:lnTo>
                  <a:lnTo>
                    <a:pt x="125673" y="225664"/>
                  </a:lnTo>
                  <a:lnTo>
                    <a:pt x="97338" y="251488"/>
                  </a:lnTo>
                  <a:lnTo>
                    <a:pt x="50804" y="305984"/>
                  </a:lnTo>
                  <a:lnTo>
                    <a:pt x="18700" y="363826"/>
                  </a:lnTo>
                  <a:lnTo>
                    <a:pt x="2123" y="424471"/>
                  </a:lnTo>
                  <a:lnTo>
                    <a:pt x="0" y="455675"/>
                  </a:lnTo>
                  <a:lnTo>
                    <a:pt x="2123" y="486880"/>
                  </a:lnTo>
                  <a:lnTo>
                    <a:pt x="18700" y="547525"/>
                  </a:lnTo>
                  <a:lnTo>
                    <a:pt x="50804" y="605367"/>
                  </a:lnTo>
                  <a:lnTo>
                    <a:pt x="97338" y="659863"/>
                  </a:lnTo>
                  <a:lnTo>
                    <a:pt x="125673" y="685687"/>
                  </a:lnTo>
                  <a:lnTo>
                    <a:pt x="157204" y="710471"/>
                  </a:lnTo>
                  <a:lnTo>
                    <a:pt x="191795" y="734147"/>
                  </a:lnTo>
                  <a:lnTo>
                    <a:pt x="229307" y="756648"/>
                  </a:lnTo>
                  <a:lnTo>
                    <a:pt x="269605" y="777906"/>
                  </a:lnTo>
                  <a:lnTo>
                    <a:pt x="312550" y="797853"/>
                  </a:lnTo>
                  <a:lnTo>
                    <a:pt x="358006" y="816421"/>
                  </a:lnTo>
                  <a:lnTo>
                    <a:pt x="405835" y="833543"/>
                  </a:lnTo>
                  <a:lnTo>
                    <a:pt x="455901" y="849150"/>
                  </a:lnTo>
                  <a:lnTo>
                    <a:pt x="508067" y="863175"/>
                  </a:lnTo>
                  <a:lnTo>
                    <a:pt x="562195" y="875549"/>
                  </a:lnTo>
                  <a:lnTo>
                    <a:pt x="618148" y="886206"/>
                  </a:lnTo>
                  <a:lnTo>
                    <a:pt x="675789" y="895078"/>
                  </a:lnTo>
                  <a:lnTo>
                    <a:pt x="734982" y="902096"/>
                  </a:lnTo>
                  <a:lnTo>
                    <a:pt x="795589" y="907193"/>
                  </a:lnTo>
                  <a:lnTo>
                    <a:pt x="857472" y="910300"/>
                  </a:lnTo>
                  <a:lnTo>
                    <a:pt x="920496" y="911351"/>
                  </a:lnTo>
                  <a:lnTo>
                    <a:pt x="983519" y="910300"/>
                  </a:lnTo>
                  <a:lnTo>
                    <a:pt x="1045402" y="907193"/>
                  </a:lnTo>
                  <a:lnTo>
                    <a:pt x="1106009" y="902096"/>
                  </a:lnTo>
                  <a:lnTo>
                    <a:pt x="1165202" y="895078"/>
                  </a:lnTo>
                  <a:lnTo>
                    <a:pt x="1222843" y="886206"/>
                  </a:lnTo>
                  <a:lnTo>
                    <a:pt x="1278796" y="875549"/>
                  </a:lnTo>
                  <a:lnTo>
                    <a:pt x="1332924" y="863175"/>
                  </a:lnTo>
                  <a:lnTo>
                    <a:pt x="1385090" y="849150"/>
                  </a:lnTo>
                  <a:lnTo>
                    <a:pt x="1435156" y="833543"/>
                  </a:lnTo>
                  <a:lnTo>
                    <a:pt x="1482985" y="816421"/>
                  </a:lnTo>
                  <a:lnTo>
                    <a:pt x="1528441" y="797853"/>
                  </a:lnTo>
                  <a:lnTo>
                    <a:pt x="1571386" y="777906"/>
                  </a:lnTo>
                  <a:lnTo>
                    <a:pt x="1611684" y="756648"/>
                  </a:lnTo>
                  <a:lnTo>
                    <a:pt x="1649196" y="734147"/>
                  </a:lnTo>
                  <a:lnTo>
                    <a:pt x="1683787" y="710471"/>
                  </a:lnTo>
                  <a:lnTo>
                    <a:pt x="1715318" y="685687"/>
                  </a:lnTo>
                  <a:lnTo>
                    <a:pt x="1743653" y="659863"/>
                  </a:lnTo>
                  <a:lnTo>
                    <a:pt x="1790187" y="605367"/>
                  </a:lnTo>
                  <a:lnTo>
                    <a:pt x="1822291" y="547525"/>
                  </a:lnTo>
                  <a:lnTo>
                    <a:pt x="1838868" y="486880"/>
                  </a:lnTo>
                  <a:lnTo>
                    <a:pt x="1840991" y="455675"/>
                  </a:lnTo>
                  <a:lnTo>
                    <a:pt x="1838868" y="424471"/>
                  </a:lnTo>
                  <a:lnTo>
                    <a:pt x="1822291" y="363826"/>
                  </a:lnTo>
                  <a:lnTo>
                    <a:pt x="1790187" y="305984"/>
                  </a:lnTo>
                  <a:lnTo>
                    <a:pt x="1743653" y="251488"/>
                  </a:lnTo>
                  <a:lnTo>
                    <a:pt x="1715318" y="225664"/>
                  </a:lnTo>
                  <a:lnTo>
                    <a:pt x="1683787" y="200880"/>
                  </a:lnTo>
                  <a:lnTo>
                    <a:pt x="1649196" y="177204"/>
                  </a:lnTo>
                  <a:lnTo>
                    <a:pt x="1611684" y="154703"/>
                  </a:lnTo>
                  <a:lnTo>
                    <a:pt x="1571386" y="133445"/>
                  </a:lnTo>
                  <a:lnTo>
                    <a:pt x="1528441" y="113498"/>
                  </a:lnTo>
                  <a:lnTo>
                    <a:pt x="1482985" y="94930"/>
                  </a:lnTo>
                  <a:lnTo>
                    <a:pt x="1435156" y="77808"/>
                  </a:lnTo>
                  <a:lnTo>
                    <a:pt x="1385090" y="62201"/>
                  </a:lnTo>
                  <a:lnTo>
                    <a:pt x="1332924" y="48176"/>
                  </a:lnTo>
                  <a:lnTo>
                    <a:pt x="1278796" y="35802"/>
                  </a:lnTo>
                  <a:lnTo>
                    <a:pt x="1222843" y="25145"/>
                  </a:lnTo>
                  <a:lnTo>
                    <a:pt x="1165202" y="16273"/>
                  </a:lnTo>
                  <a:lnTo>
                    <a:pt x="1106009" y="9255"/>
                  </a:lnTo>
                  <a:lnTo>
                    <a:pt x="1045402" y="4158"/>
                  </a:lnTo>
                  <a:lnTo>
                    <a:pt x="983519" y="1051"/>
                  </a:lnTo>
                  <a:lnTo>
                    <a:pt x="920496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9115" y="3511296"/>
              <a:ext cx="1841500" cy="911860"/>
            </a:xfrm>
            <a:custGeom>
              <a:avLst/>
              <a:gdLst/>
              <a:ahLst/>
              <a:cxnLst/>
              <a:rect l="l" t="t" r="r" b="b"/>
              <a:pathLst>
                <a:path w="1841500" h="911860">
                  <a:moveTo>
                    <a:pt x="0" y="455675"/>
                  </a:moveTo>
                  <a:lnTo>
                    <a:pt x="8402" y="393832"/>
                  </a:lnTo>
                  <a:lnTo>
                    <a:pt x="32880" y="334521"/>
                  </a:lnTo>
                  <a:lnTo>
                    <a:pt x="72336" y="278284"/>
                  </a:lnTo>
                  <a:lnTo>
                    <a:pt x="125673" y="225664"/>
                  </a:lnTo>
                  <a:lnTo>
                    <a:pt x="157204" y="200880"/>
                  </a:lnTo>
                  <a:lnTo>
                    <a:pt x="191795" y="177204"/>
                  </a:lnTo>
                  <a:lnTo>
                    <a:pt x="229307" y="154703"/>
                  </a:lnTo>
                  <a:lnTo>
                    <a:pt x="269605" y="133445"/>
                  </a:lnTo>
                  <a:lnTo>
                    <a:pt x="312550" y="113498"/>
                  </a:lnTo>
                  <a:lnTo>
                    <a:pt x="358006" y="94930"/>
                  </a:lnTo>
                  <a:lnTo>
                    <a:pt x="405835" y="77808"/>
                  </a:lnTo>
                  <a:lnTo>
                    <a:pt x="455901" y="62201"/>
                  </a:lnTo>
                  <a:lnTo>
                    <a:pt x="508067" y="48176"/>
                  </a:lnTo>
                  <a:lnTo>
                    <a:pt x="562195" y="35802"/>
                  </a:lnTo>
                  <a:lnTo>
                    <a:pt x="618148" y="25145"/>
                  </a:lnTo>
                  <a:lnTo>
                    <a:pt x="675789" y="16273"/>
                  </a:lnTo>
                  <a:lnTo>
                    <a:pt x="734982" y="9255"/>
                  </a:lnTo>
                  <a:lnTo>
                    <a:pt x="795589" y="4158"/>
                  </a:lnTo>
                  <a:lnTo>
                    <a:pt x="857472" y="1051"/>
                  </a:lnTo>
                  <a:lnTo>
                    <a:pt x="920496" y="0"/>
                  </a:lnTo>
                  <a:lnTo>
                    <a:pt x="983519" y="1051"/>
                  </a:lnTo>
                  <a:lnTo>
                    <a:pt x="1045402" y="4158"/>
                  </a:lnTo>
                  <a:lnTo>
                    <a:pt x="1106009" y="9255"/>
                  </a:lnTo>
                  <a:lnTo>
                    <a:pt x="1165202" y="16273"/>
                  </a:lnTo>
                  <a:lnTo>
                    <a:pt x="1222843" y="25145"/>
                  </a:lnTo>
                  <a:lnTo>
                    <a:pt x="1278796" y="35802"/>
                  </a:lnTo>
                  <a:lnTo>
                    <a:pt x="1332924" y="48176"/>
                  </a:lnTo>
                  <a:lnTo>
                    <a:pt x="1385090" y="62201"/>
                  </a:lnTo>
                  <a:lnTo>
                    <a:pt x="1435156" y="77808"/>
                  </a:lnTo>
                  <a:lnTo>
                    <a:pt x="1482985" y="94930"/>
                  </a:lnTo>
                  <a:lnTo>
                    <a:pt x="1528441" y="113498"/>
                  </a:lnTo>
                  <a:lnTo>
                    <a:pt x="1571386" y="133445"/>
                  </a:lnTo>
                  <a:lnTo>
                    <a:pt x="1611684" y="154703"/>
                  </a:lnTo>
                  <a:lnTo>
                    <a:pt x="1649196" y="177204"/>
                  </a:lnTo>
                  <a:lnTo>
                    <a:pt x="1683787" y="200880"/>
                  </a:lnTo>
                  <a:lnTo>
                    <a:pt x="1715318" y="225664"/>
                  </a:lnTo>
                  <a:lnTo>
                    <a:pt x="1743653" y="251488"/>
                  </a:lnTo>
                  <a:lnTo>
                    <a:pt x="1790187" y="305984"/>
                  </a:lnTo>
                  <a:lnTo>
                    <a:pt x="1822291" y="363826"/>
                  </a:lnTo>
                  <a:lnTo>
                    <a:pt x="1838868" y="424471"/>
                  </a:lnTo>
                  <a:lnTo>
                    <a:pt x="1840991" y="455675"/>
                  </a:lnTo>
                  <a:lnTo>
                    <a:pt x="1838868" y="486880"/>
                  </a:lnTo>
                  <a:lnTo>
                    <a:pt x="1822291" y="547525"/>
                  </a:lnTo>
                  <a:lnTo>
                    <a:pt x="1790187" y="605367"/>
                  </a:lnTo>
                  <a:lnTo>
                    <a:pt x="1743653" y="659863"/>
                  </a:lnTo>
                  <a:lnTo>
                    <a:pt x="1715318" y="685687"/>
                  </a:lnTo>
                  <a:lnTo>
                    <a:pt x="1683787" y="710471"/>
                  </a:lnTo>
                  <a:lnTo>
                    <a:pt x="1649196" y="734147"/>
                  </a:lnTo>
                  <a:lnTo>
                    <a:pt x="1611684" y="756648"/>
                  </a:lnTo>
                  <a:lnTo>
                    <a:pt x="1571386" y="777906"/>
                  </a:lnTo>
                  <a:lnTo>
                    <a:pt x="1528441" y="797853"/>
                  </a:lnTo>
                  <a:lnTo>
                    <a:pt x="1482985" y="816421"/>
                  </a:lnTo>
                  <a:lnTo>
                    <a:pt x="1435156" y="833543"/>
                  </a:lnTo>
                  <a:lnTo>
                    <a:pt x="1385090" y="849150"/>
                  </a:lnTo>
                  <a:lnTo>
                    <a:pt x="1332924" y="863175"/>
                  </a:lnTo>
                  <a:lnTo>
                    <a:pt x="1278796" y="875549"/>
                  </a:lnTo>
                  <a:lnTo>
                    <a:pt x="1222843" y="886206"/>
                  </a:lnTo>
                  <a:lnTo>
                    <a:pt x="1165202" y="895078"/>
                  </a:lnTo>
                  <a:lnTo>
                    <a:pt x="1106009" y="902096"/>
                  </a:lnTo>
                  <a:lnTo>
                    <a:pt x="1045402" y="907193"/>
                  </a:lnTo>
                  <a:lnTo>
                    <a:pt x="983519" y="910300"/>
                  </a:lnTo>
                  <a:lnTo>
                    <a:pt x="920496" y="911351"/>
                  </a:lnTo>
                  <a:lnTo>
                    <a:pt x="857472" y="910300"/>
                  </a:lnTo>
                  <a:lnTo>
                    <a:pt x="795589" y="907193"/>
                  </a:lnTo>
                  <a:lnTo>
                    <a:pt x="734982" y="902096"/>
                  </a:lnTo>
                  <a:lnTo>
                    <a:pt x="675789" y="895078"/>
                  </a:lnTo>
                  <a:lnTo>
                    <a:pt x="618148" y="886206"/>
                  </a:lnTo>
                  <a:lnTo>
                    <a:pt x="562195" y="875549"/>
                  </a:lnTo>
                  <a:lnTo>
                    <a:pt x="508067" y="863175"/>
                  </a:lnTo>
                  <a:lnTo>
                    <a:pt x="455901" y="849150"/>
                  </a:lnTo>
                  <a:lnTo>
                    <a:pt x="405835" y="833543"/>
                  </a:lnTo>
                  <a:lnTo>
                    <a:pt x="358006" y="816421"/>
                  </a:lnTo>
                  <a:lnTo>
                    <a:pt x="312550" y="797853"/>
                  </a:lnTo>
                  <a:lnTo>
                    <a:pt x="269605" y="777906"/>
                  </a:lnTo>
                  <a:lnTo>
                    <a:pt x="229307" y="756648"/>
                  </a:lnTo>
                  <a:lnTo>
                    <a:pt x="191795" y="734147"/>
                  </a:lnTo>
                  <a:lnTo>
                    <a:pt x="157204" y="710471"/>
                  </a:lnTo>
                  <a:lnTo>
                    <a:pt x="125673" y="685687"/>
                  </a:lnTo>
                  <a:lnTo>
                    <a:pt x="97338" y="659863"/>
                  </a:lnTo>
                  <a:lnTo>
                    <a:pt x="50804" y="605367"/>
                  </a:lnTo>
                  <a:lnTo>
                    <a:pt x="18700" y="547525"/>
                  </a:lnTo>
                  <a:lnTo>
                    <a:pt x="2123" y="486880"/>
                  </a:lnTo>
                  <a:lnTo>
                    <a:pt x="0" y="4556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54395" y="3672840"/>
              <a:ext cx="1176655" cy="601980"/>
            </a:xfrm>
            <a:custGeom>
              <a:avLst/>
              <a:gdLst/>
              <a:ahLst/>
              <a:cxnLst/>
              <a:rect l="l" t="t" r="r" b="b"/>
              <a:pathLst>
                <a:path w="1176654" h="601979">
                  <a:moveTo>
                    <a:pt x="1176527" y="0"/>
                  </a:moveTo>
                  <a:lnTo>
                    <a:pt x="0" y="0"/>
                  </a:lnTo>
                  <a:lnTo>
                    <a:pt x="0" y="601980"/>
                  </a:lnTo>
                  <a:lnTo>
                    <a:pt x="1176527" y="601980"/>
                  </a:lnTo>
                  <a:lnTo>
                    <a:pt x="1176527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87948" y="3701542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Malgun Gothic"/>
                <a:cs typeface="Malgun Gothic"/>
              </a:rPr>
              <a:t>사업성 분석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96585" y="5653785"/>
            <a:ext cx="1854200" cy="925830"/>
            <a:chOff x="5196585" y="5653785"/>
            <a:chExt cx="1854200" cy="925830"/>
          </a:xfrm>
        </p:grpSpPr>
        <p:sp>
          <p:nvSpPr>
            <p:cNvPr id="15" name="object 15"/>
            <p:cNvSpPr/>
            <p:nvPr/>
          </p:nvSpPr>
          <p:spPr>
            <a:xfrm>
              <a:off x="5202935" y="5660135"/>
              <a:ext cx="1841500" cy="913130"/>
            </a:xfrm>
            <a:custGeom>
              <a:avLst/>
              <a:gdLst/>
              <a:ahLst/>
              <a:cxnLst/>
              <a:rect l="l" t="t" r="r" b="b"/>
              <a:pathLst>
                <a:path w="1841500" h="913129">
                  <a:moveTo>
                    <a:pt x="920496" y="0"/>
                  </a:moveTo>
                  <a:lnTo>
                    <a:pt x="857472" y="1053"/>
                  </a:lnTo>
                  <a:lnTo>
                    <a:pt x="795589" y="4166"/>
                  </a:lnTo>
                  <a:lnTo>
                    <a:pt x="734982" y="9273"/>
                  </a:lnTo>
                  <a:lnTo>
                    <a:pt x="675789" y="16304"/>
                  </a:lnTo>
                  <a:lnTo>
                    <a:pt x="618148" y="25192"/>
                  </a:lnTo>
                  <a:lnTo>
                    <a:pt x="562195" y="35869"/>
                  </a:lnTo>
                  <a:lnTo>
                    <a:pt x="508067" y="48267"/>
                  </a:lnTo>
                  <a:lnTo>
                    <a:pt x="455901" y="62317"/>
                  </a:lnTo>
                  <a:lnTo>
                    <a:pt x="405835" y="77952"/>
                  </a:lnTo>
                  <a:lnTo>
                    <a:pt x="358006" y="95105"/>
                  </a:lnTo>
                  <a:lnTo>
                    <a:pt x="312550" y="113706"/>
                  </a:lnTo>
                  <a:lnTo>
                    <a:pt x="269605" y="133688"/>
                  </a:lnTo>
                  <a:lnTo>
                    <a:pt x="229307" y="154983"/>
                  </a:lnTo>
                  <a:lnTo>
                    <a:pt x="191795" y="177522"/>
                  </a:lnTo>
                  <a:lnTo>
                    <a:pt x="157204" y="201239"/>
                  </a:lnTo>
                  <a:lnTo>
                    <a:pt x="125673" y="226065"/>
                  </a:lnTo>
                  <a:lnTo>
                    <a:pt x="97338" y="251932"/>
                  </a:lnTo>
                  <a:lnTo>
                    <a:pt x="50804" y="306517"/>
                  </a:lnTo>
                  <a:lnTo>
                    <a:pt x="18700" y="364450"/>
                  </a:lnTo>
                  <a:lnTo>
                    <a:pt x="2123" y="425187"/>
                  </a:lnTo>
                  <a:lnTo>
                    <a:pt x="0" y="456437"/>
                  </a:lnTo>
                  <a:lnTo>
                    <a:pt x="2123" y="487688"/>
                  </a:lnTo>
                  <a:lnTo>
                    <a:pt x="18700" y="548425"/>
                  </a:lnTo>
                  <a:lnTo>
                    <a:pt x="50804" y="606358"/>
                  </a:lnTo>
                  <a:lnTo>
                    <a:pt x="97338" y="660943"/>
                  </a:lnTo>
                  <a:lnTo>
                    <a:pt x="125673" y="686810"/>
                  </a:lnTo>
                  <a:lnTo>
                    <a:pt x="157204" y="711636"/>
                  </a:lnTo>
                  <a:lnTo>
                    <a:pt x="191795" y="735353"/>
                  </a:lnTo>
                  <a:lnTo>
                    <a:pt x="229307" y="757892"/>
                  </a:lnTo>
                  <a:lnTo>
                    <a:pt x="269605" y="779187"/>
                  </a:lnTo>
                  <a:lnTo>
                    <a:pt x="312550" y="799169"/>
                  </a:lnTo>
                  <a:lnTo>
                    <a:pt x="358006" y="817770"/>
                  </a:lnTo>
                  <a:lnTo>
                    <a:pt x="405835" y="834923"/>
                  </a:lnTo>
                  <a:lnTo>
                    <a:pt x="455901" y="850558"/>
                  </a:lnTo>
                  <a:lnTo>
                    <a:pt x="508067" y="864608"/>
                  </a:lnTo>
                  <a:lnTo>
                    <a:pt x="562195" y="877006"/>
                  </a:lnTo>
                  <a:lnTo>
                    <a:pt x="618148" y="887683"/>
                  </a:lnTo>
                  <a:lnTo>
                    <a:pt x="675789" y="896571"/>
                  </a:lnTo>
                  <a:lnTo>
                    <a:pt x="734982" y="903602"/>
                  </a:lnTo>
                  <a:lnTo>
                    <a:pt x="795589" y="908709"/>
                  </a:lnTo>
                  <a:lnTo>
                    <a:pt x="857472" y="911822"/>
                  </a:lnTo>
                  <a:lnTo>
                    <a:pt x="920496" y="912876"/>
                  </a:lnTo>
                  <a:lnTo>
                    <a:pt x="983519" y="911822"/>
                  </a:lnTo>
                  <a:lnTo>
                    <a:pt x="1045402" y="908709"/>
                  </a:lnTo>
                  <a:lnTo>
                    <a:pt x="1106009" y="903602"/>
                  </a:lnTo>
                  <a:lnTo>
                    <a:pt x="1165202" y="896571"/>
                  </a:lnTo>
                  <a:lnTo>
                    <a:pt x="1222843" y="887683"/>
                  </a:lnTo>
                  <a:lnTo>
                    <a:pt x="1278796" y="877006"/>
                  </a:lnTo>
                  <a:lnTo>
                    <a:pt x="1332924" y="864608"/>
                  </a:lnTo>
                  <a:lnTo>
                    <a:pt x="1385090" y="850558"/>
                  </a:lnTo>
                  <a:lnTo>
                    <a:pt x="1435156" y="834923"/>
                  </a:lnTo>
                  <a:lnTo>
                    <a:pt x="1482985" y="817770"/>
                  </a:lnTo>
                  <a:lnTo>
                    <a:pt x="1528441" y="799169"/>
                  </a:lnTo>
                  <a:lnTo>
                    <a:pt x="1571386" y="779187"/>
                  </a:lnTo>
                  <a:lnTo>
                    <a:pt x="1611684" y="757892"/>
                  </a:lnTo>
                  <a:lnTo>
                    <a:pt x="1649196" y="735353"/>
                  </a:lnTo>
                  <a:lnTo>
                    <a:pt x="1683787" y="711636"/>
                  </a:lnTo>
                  <a:lnTo>
                    <a:pt x="1715318" y="686810"/>
                  </a:lnTo>
                  <a:lnTo>
                    <a:pt x="1743653" y="660943"/>
                  </a:lnTo>
                  <a:lnTo>
                    <a:pt x="1790187" y="606358"/>
                  </a:lnTo>
                  <a:lnTo>
                    <a:pt x="1822291" y="548425"/>
                  </a:lnTo>
                  <a:lnTo>
                    <a:pt x="1838868" y="487688"/>
                  </a:lnTo>
                  <a:lnTo>
                    <a:pt x="1840991" y="456437"/>
                  </a:lnTo>
                  <a:lnTo>
                    <a:pt x="1838868" y="425187"/>
                  </a:lnTo>
                  <a:lnTo>
                    <a:pt x="1822291" y="364450"/>
                  </a:lnTo>
                  <a:lnTo>
                    <a:pt x="1790187" y="306517"/>
                  </a:lnTo>
                  <a:lnTo>
                    <a:pt x="1743653" y="251932"/>
                  </a:lnTo>
                  <a:lnTo>
                    <a:pt x="1715318" y="226065"/>
                  </a:lnTo>
                  <a:lnTo>
                    <a:pt x="1683787" y="201239"/>
                  </a:lnTo>
                  <a:lnTo>
                    <a:pt x="1649196" y="177522"/>
                  </a:lnTo>
                  <a:lnTo>
                    <a:pt x="1611684" y="154983"/>
                  </a:lnTo>
                  <a:lnTo>
                    <a:pt x="1571386" y="133688"/>
                  </a:lnTo>
                  <a:lnTo>
                    <a:pt x="1528441" y="113706"/>
                  </a:lnTo>
                  <a:lnTo>
                    <a:pt x="1482985" y="95105"/>
                  </a:lnTo>
                  <a:lnTo>
                    <a:pt x="1435156" y="77952"/>
                  </a:lnTo>
                  <a:lnTo>
                    <a:pt x="1385090" y="62317"/>
                  </a:lnTo>
                  <a:lnTo>
                    <a:pt x="1332924" y="48267"/>
                  </a:lnTo>
                  <a:lnTo>
                    <a:pt x="1278796" y="35869"/>
                  </a:lnTo>
                  <a:lnTo>
                    <a:pt x="1222843" y="25192"/>
                  </a:lnTo>
                  <a:lnTo>
                    <a:pt x="1165202" y="16304"/>
                  </a:lnTo>
                  <a:lnTo>
                    <a:pt x="1106009" y="9273"/>
                  </a:lnTo>
                  <a:lnTo>
                    <a:pt x="1045402" y="4166"/>
                  </a:lnTo>
                  <a:lnTo>
                    <a:pt x="983519" y="1053"/>
                  </a:lnTo>
                  <a:lnTo>
                    <a:pt x="920496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2935" y="5660135"/>
              <a:ext cx="1841500" cy="913130"/>
            </a:xfrm>
            <a:custGeom>
              <a:avLst/>
              <a:gdLst/>
              <a:ahLst/>
              <a:cxnLst/>
              <a:rect l="l" t="t" r="r" b="b"/>
              <a:pathLst>
                <a:path w="1841500" h="913129">
                  <a:moveTo>
                    <a:pt x="0" y="456437"/>
                  </a:moveTo>
                  <a:lnTo>
                    <a:pt x="8402" y="394502"/>
                  </a:lnTo>
                  <a:lnTo>
                    <a:pt x="32880" y="335099"/>
                  </a:lnTo>
                  <a:lnTo>
                    <a:pt x="72336" y="278772"/>
                  </a:lnTo>
                  <a:lnTo>
                    <a:pt x="125673" y="226065"/>
                  </a:lnTo>
                  <a:lnTo>
                    <a:pt x="157204" y="201239"/>
                  </a:lnTo>
                  <a:lnTo>
                    <a:pt x="191795" y="177522"/>
                  </a:lnTo>
                  <a:lnTo>
                    <a:pt x="229307" y="154983"/>
                  </a:lnTo>
                  <a:lnTo>
                    <a:pt x="269605" y="133688"/>
                  </a:lnTo>
                  <a:lnTo>
                    <a:pt x="312550" y="113706"/>
                  </a:lnTo>
                  <a:lnTo>
                    <a:pt x="358006" y="95105"/>
                  </a:lnTo>
                  <a:lnTo>
                    <a:pt x="405835" y="77952"/>
                  </a:lnTo>
                  <a:lnTo>
                    <a:pt x="455901" y="62317"/>
                  </a:lnTo>
                  <a:lnTo>
                    <a:pt x="508067" y="48267"/>
                  </a:lnTo>
                  <a:lnTo>
                    <a:pt x="562195" y="35869"/>
                  </a:lnTo>
                  <a:lnTo>
                    <a:pt x="618148" y="25192"/>
                  </a:lnTo>
                  <a:lnTo>
                    <a:pt x="675789" y="16304"/>
                  </a:lnTo>
                  <a:lnTo>
                    <a:pt x="734982" y="9273"/>
                  </a:lnTo>
                  <a:lnTo>
                    <a:pt x="795589" y="4166"/>
                  </a:lnTo>
                  <a:lnTo>
                    <a:pt x="857472" y="1053"/>
                  </a:lnTo>
                  <a:lnTo>
                    <a:pt x="920496" y="0"/>
                  </a:lnTo>
                  <a:lnTo>
                    <a:pt x="983519" y="1053"/>
                  </a:lnTo>
                  <a:lnTo>
                    <a:pt x="1045402" y="4166"/>
                  </a:lnTo>
                  <a:lnTo>
                    <a:pt x="1106009" y="9273"/>
                  </a:lnTo>
                  <a:lnTo>
                    <a:pt x="1165202" y="16304"/>
                  </a:lnTo>
                  <a:lnTo>
                    <a:pt x="1222843" y="25192"/>
                  </a:lnTo>
                  <a:lnTo>
                    <a:pt x="1278796" y="35869"/>
                  </a:lnTo>
                  <a:lnTo>
                    <a:pt x="1332924" y="48267"/>
                  </a:lnTo>
                  <a:lnTo>
                    <a:pt x="1385090" y="62317"/>
                  </a:lnTo>
                  <a:lnTo>
                    <a:pt x="1435156" y="77952"/>
                  </a:lnTo>
                  <a:lnTo>
                    <a:pt x="1482985" y="95105"/>
                  </a:lnTo>
                  <a:lnTo>
                    <a:pt x="1528441" y="113706"/>
                  </a:lnTo>
                  <a:lnTo>
                    <a:pt x="1571386" y="133688"/>
                  </a:lnTo>
                  <a:lnTo>
                    <a:pt x="1611684" y="154983"/>
                  </a:lnTo>
                  <a:lnTo>
                    <a:pt x="1649196" y="177522"/>
                  </a:lnTo>
                  <a:lnTo>
                    <a:pt x="1683787" y="201239"/>
                  </a:lnTo>
                  <a:lnTo>
                    <a:pt x="1715318" y="226065"/>
                  </a:lnTo>
                  <a:lnTo>
                    <a:pt x="1743653" y="251932"/>
                  </a:lnTo>
                  <a:lnTo>
                    <a:pt x="1790187" y="306517"/>
                  </a:lnTo>
                  <a:lnTo>
                    <a:pt x="1822291" y="364450"/>
                  </a:lnTo>
                  <a:lnTo>
                    <a:pt x="1838868" y="425187"/>
                  </a:lnTo>
                  <a:lnTo>
                    <a:pt x="1840991" y="456437"/>
                  </a:lnTo>
                  <a:lnTo>
                    <a:pt x="1838868" y="487688"/>
                  </a:lnTo>
                  <a:lnTo>
                    <a:pt x="1822291" y="548425"/>
                  </a:lnTo>
                  <a:lnTo>
                    <a:pt x="1790187" y="606358"/>
                  </a:lnTo>
                  <a:lnTo>
                    <a:pt x="1743653" y="660943"/>
                  </a:lnTo>
                  <a:lnTo>
                    <a:pt x="1715318" y="686810"/>
                  </a:lnTo>
                  <a:lnTo>
                    <a:pt x="1683787" y="711636"/>
                  </a:lnTo>
                  <a:lnTo>
                    <a:pt x="1649196" y="735353"/>
                  </a:lnTo>
                  <a:lnTo>
                    <a:pt x="1611684" y="757892"/>
                  </a:lnTo>
                  <a:lnTo>
                    <a:pt x="1571386" y="779187"/>
                  </a:lnTo>
                  <a:lnTo>
                    <a:pt x="1528441" y="799169"/>
                  </a:lnTo>
                  <a:lnTo>
                    <a:pt x="1482985" y="817770"/>
                  </a:lnTo>
                  <a:lnTo>
                    <a:pt x="1435156" y="834923"/>
                  </a:lnTo>
                  <a:lnTo>
                    <a:pt x="1385090" y="850558"/>
                  </a:lnTo>
                  <a:lnTo>
                    <a:pt x="1332924" y="864608"/>
                  </a:lnTo>
                  <a:lnTo>
                    <a:pt x="1278796" y="877006"/>
                  </a:lnTo>
                  <a:lnTo>
                    <a:pt x="1222843" y="887683"/>
                  </a:lnTo>
                  <a:lnTo>
                    <a:pt x="1165202" y="896571"/>
                  </a:lnTo>
                  <a:lnTo>
                    <a:pt x="1106009" y="903602"/>
                  </a:lnTo>
                  <a:lnTo>
                    <a:pt x="1045402" y="908709"/>
                  </a:lnTo>
                  <a:lnTo>
                    <a:pt x="983519" y="911822"/>
                  </a:lnTo>
                  <a:lnTo>
                    <a:pt x="920496" y="912876"/>
                  </a:lnTo>
                  <a:lnTo>
                    <a:pt x="857472" y="911822"/>
                  </a:lnTo>
                  <a:lnTo>
                    <a:pt x="795589" y="908709"/>
                  </a:lnTo>
                  <a:lnTo>
                    <a:pt x="734982" y="903602"/>
                  </a:lnTo>
                  <a:lnTo>
                    <a:pt x="675789" y="896571"/>
                  </a:lnTo>
                  <a:lnTo>
                    <a:pt x="618148" y="887683"/>
                  </a:lnTo>
                  <a:lnTo>
                    <a:pt x="562195" y="877006"/>
                  </a:lnTo>
                  <a:lnTo>
                    <a:pt x="508067" y="864608"/>
                  </a:lnTo>
                  <a:lnTo>
                    <a:pt x="455901" y="850558"/>
                  </a:lnTo>
                  <a:lnTo>
                    <a:pt x="405835" y="834923"/>
                  </a:lnTo>
                  <a:lnTo>
                    <a:pt x="358006" y="817770"/>
                  </a:lnTo>
                  <a:lnTo>
                    <a:pt x="312550" y="799169"/>
                  </a:lnTo>
                  <a:lnTo>
                    <a:pt x="269605" y="779187"/>
                  </a:lnTo>
                  <a:lnTo>
                    <a:pt x="229307" y="757892"/>
                  </a:lnTo>
                  <a:lnTo>
                    <a:pt x="191795" y="735353"/>
                  </a:lnTo>
                  <a:lnTo>
                    <a:pt x="157204" y="711636"/>
                  </a:lnTo>
                  <a:lnTo>
                    <a:pt x="125673" y="686810"/>
                  </a:lnTo>
                  <a:lnTo>
                    <a:pt x="97338" y="660943"/>
                  </a:lnTo>
                  <a:lnTo>
                    <a:pt x="50804" y="606358"/>
                  </a:lnTo>
                  <a:lnTo>
                    <a:pt x="18700" y="548425"/>
                  </a:lnTo>
                  <a:lnTo>
                    <a:pt x="2123" y="487688"/>
                  </a:lnTo>
                  <a:lnTo>
                    <a:pt x="0" y="456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4395" y="5929883"/>
              <a:ext cx="1338580" cy="344805"/>
            </a:xfrm>
            <a:custGeom>
              <a:avLst/>
              <a:gdLst/>
              <a:ahLst/>
              <a:cxnLst/>
              <a:rect l="l" t="t" r="r" b="b"/>
              <a:pathLst>
                <a:path w="1338579" h="344804">
                  <a:moveTo>
                    <a:pt x="1338072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1338072" y="344423"/>
                  </a:lnTo>
                  <a:lnTo>
                    <a:pt x="1338072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54166" y="595955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Malgun Gothic"/>
                <a:cs typeface="Malgun Gothic"/>
              </a:rPr>
              <a:t>사업추진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6338" y="4029202"/>
            <a:ext cx="1687830" cy="989965"/>
            <a:chOff x="926338" y="4029202"/>
            <a:chExt cx="1687830" cy="989965"/>
          </a:xfrm>
        </p:grpSpPr>
        <p:sp>
          <p:nvSpPr>
            <p:cNvPr id="20" name="object 20"/>
            <p:cNvSpPr/>
            <p:nvPr/>
          </p:nvSpPr>
          <p:spPr>
            <a:xfrm>
              <a:off x="932688" y="4035552"/>
              <a:ext cx="1675130" cy="977265"/>
            </a:xfrm>
            <a:custGeom>
              <a:avLst/>
              <a:gdLst/>
              <a:ahLst/>
              <a:cxnLst/>
              <a:rect l="l" t="t" r="r" b="b"/>
              <a:pathLst>
                <a:path w="1675130" h="977264">
                  <a:moveTo>
                    <a:pt x="837438" y="0"/>
                  </a:moveTo>
                  <a:lnTo>
                    <a:pt x="777628" y="1226"/>
                  </a:lnTo>
                  <a:lnTo>
                    <a:pt x="718953" y="4850"/>
                  </a:lnTo>
                  <a:lnTo>
                    <a:pt x="661556" y="10790"/>
                  </a:lnTo>
                  <a:lnTo>
                    <a:pt x="605578" y="18961"/>
                  </a:lnTo>
                  <a:lnTo>
                    <a:pt x="551160" y="29283"/>
                  </a:lnTo>
                  <a:lnTo>
                    <a:pt x="498445" y="41672"/>
                  </a:lnTo>
                  <a:lnTo>
                    <a:pt x="447573" y="56045"/>
                  </a:lnTo>
                  <a:lnTo>
                    <a:pt x="398687" y="72320"/>
                  </a:lnTo>
                  <a:lnTo>
                    <a:pt x="351929" y="90414"/>
                  </a:lnTo>
                  <a:lnTo>
                    <a:pt x="307439" y="110244"/>
                  </a:lnTo>
                  <a:lnTo>
                    <a:pt x="265360" y="131729"/>
                  </a:lnTo>
                  <a:lnTo>
                    <a:pt x="225833" y="154784"/>
                  </a:lnTo>
                  <a:lnTo>
                    <a:pt x="189000" y="179328"/>
                  </a:lnTo>
                  <a:lnTo>
                    <a:pt x="155002" y="205277"/>
                  </a:lnTo>
                  <a:lnTo>
                    <a:pt x="123982" y="232550"/>
                  </a:lnTo>
                  <a:lnTo>
                    <a:pt x="96080" y="261063"/>
                  </a:lnTo>
                  <a:lnTo>
                    <a:pt x="71439" y="290734"/>
                  </a:lnTo>
                  <a:lnTo>
                    <a:pt x="32506" y="353218"/>
                  </a:lnTo>
                  <a:lnTo>
                    <a:pt x="8315" y="419341"/>
                  </a:lnTo>
                  <a:lnTo>
                    <a:pt x="0" y="488442"/>
                  </a:lnTo>
                  <a:lnTo>
                    <a:pt x="2102" y="523323"/>
                  </a:lnTo>
                  <a:lnTo>
                    <a:pt x="18497" y="591017"/>
                  </a:lnTo>
                  <a:lnTo>
                    <a:pt x="50201" y="655404"/>
                  </a:lnTo>
                  <a:lnTo>
                    <a:pt x="96080" y="715820"/>
                  </a:lnTo>
                  <a:lnTo>
                    <a:pt x="123982" y="744333"/>
                  </a:lnTo>
                  <a:lnTo>
                    <a:pt x="155002" y="771606"/>
                  </a:lnTo>
                  <a:lnTo>
                    <a:pt x="189000" y="797555"/>
                  </a:lnTo>
                  <a:lnTo>
                    <a:pt x="225833" y="822099"/>
                  </a:lnTo>
                  <a:lnTo>
                    <a:pt x="265360" y="845154"/>
                  </a:lnTo>
                  <a:lnTo>
                    <a:pt x="307439" y="866639"/>
                  </a:lnTo>
                  <a:lnTo>
                    <a:pt x="351929" y="886469"/>
                  </a:lnTo>
                  <a:lnTo>
                    <a:pt x="398687" y="904563"/>
                  </a:lnTo>
                  <a:lnTo>
                    <a:pt x="447573" y="920838"/>
                  </a:lnTo>
                  <a:lnTo>
                    <a:pt x="498445" y="935211"/>
                  </a:lnTo>
                  <a:lnTo>
                    <a:pt x="551160" y="947600"/>
                  </a:lnTo>
                  <a:lnTo>
                    <a:pt x="605578" y="957922"/>
                  </a:lnTo>
                  <a:lnTo>
                    <a:pt x="661556" y="966093"/>
                  </a:lnTo>
                  <a:lnTo>
                    <a:pt x="718953" y="972033"/>
                  </a:lnTo>
                  <a:lnTo>
                    <a:pt x="777628" y="975657"/>
                  </a:lnTo>
                  <a:lnTo>
                    <a:pt x="837438" y="976884"/>
                  </a:lnTo>
                  <a:lnTo>
                    <a:pt x="897247" y="975657"/>
                  </a:lnTo>
                  <a:lnTo>
                    <a:pt x="955922" y="972033"/>
                  </a:lnTo>
                  <a:lnTo>
                    <a:pt x="1013319" y="966093"/>
                  </a:lnTo>
                  <a:lnTo>
                    <a:pt x="1069297" y="957922"/>
                  </a:lnTo>
                  <a:lnTo>
                    <a:pt x="1123715" y="947600"/>
                  </a:lnTo>
                  <a:lnTo>
                    <a:pt x="1176430" y="935211"/>
                  </a:lnTo>
                  <a:lnTo>
                    <a:pt x="1227302" y="920838"/>
                  </a:lnTo>
                  <a:lnTo>
                    <a:pt x="1276188" y="904563"/>
                  </a:lnTo>
                  <a:lnTo>
                    <a:pt x="1322946" y="886469"/>
                  </a:lnTo>
                  <a:lnTo>
                    <a:pt x="1367436" y="866639"/>
                  </a:lnTo>
                  <a:lnTo>
                    <a:pt x="1409515" y="845154"/>
                  </a:lnTo>
                  <a:lnTo>
                    <a:pt x="1449042" y="822099"/>
                  </a:lnTo>
                  <a:lnTo>
                    <a:pt x="1485875" y="797555"/>
                  </a:lnTo>
                  <a:lnTo>
                    <a:pt x="1519873" y="771606"/>
                  </a:lnTo>
                  <a:lnTo>
                    <a:pt x="1550893" y="744333"/>
                  </a:lnTo>
                  <a:lnTo>
                    <a:pt x="1578795" y="715820"/>
                  </a:lnTo>
                  <a:lnTo>
                    <a:pt x="1603436" y="686149"/>
                  </a:lnTo>
                  <a:lnTo>
                    <a:pt x="1642369" y="623665"/>
                  </a:lnTo>
                  <a:lnTo>
                    <a:pt x="1666560" y="557542"/>
                  </a:lnTo>
                  <a:lnTo>
                    <a:pt x="1674876" y="488442"/>
                  </a:lnTo>
                  <a:lnTo>
                    <a:pt x="1672773" y="453560"/>
                  </a:lnTo>
                  <a:lnTo>
                    <a:pt x="1656378" y="385866"/>
                  </a:lnTo>
                  <a:lnTo>
                    <a:pt x="1624674" y="321479"/>
                  </a:lnTo>
                  <a:lnTo>
                    <a:pt x="1578795" y="261063"/>
                  </a:lnTo>
                  <a:lnTo>
                    <a:pt x="1550893" y="232550"/>
                  </a:lnTo>
                  <a:lnTo>
                    <a:pt x="1519873" y="205277"/>
                  </a:lnTo>
                  <a:lnTo>
                    <a:pt x="1485875" y="179328"/>
                  </a:lnTo>
                  <a:lnTo>
                    <a:pt x="1449042" y="154784"/>
                  </a:lnTo>
                  <a:lnTo>
                    <a:pt x="1409515" y="131729"/>
                  </a:lnTo>
                  <a:lnTo>
                    <a:pt x="1367436" y="110244"/>
                  </a:lnTo>
                  <a:lnTo>
                    <a:pt x="1322946" y="90414"/>
                  </a:lnTo>
                  <a:lnTo>
                    <a:pt x="1276188" y="72320"/>
                  </a:lnTo>
                  <a:lnTo>
                    <a:pt x="1227302" y="56045"/>
                  </a:lnTo>
                  <a:lnTo>
                    <a:pt x="1176430" y="41672"/>
                  </a:lnTo>
                  <a:lnTo>
                    <a:pt x="1123715" y="29283"/>
                  </a:lnTo>
                  <a:lnTo>
                    <a:pt x="1069297" y="18961"/>
                  </a:lnTo>
                  <a:lnTo>
                    <a:pt x="1013319" y="10790"/>
                  </a:lnTo>
                  <a:lnTo>
                    <a:pt x="955922" y="4850"/>
                  </a:lnTo>
                  <a:lnTo>
                    <a:pt x="897247" y="1226"/>
                  </a:lnTo>
                  <a:lnTo>
                    <a:pt x="837438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688" y="4035552"/>
              <a:ext cx="1675130" cy="977265"/>
            </a:xfrm>
            <a:custGeom>
              <a:avLst/>
              <a:gdLst/>
              <a:ahLst/>
              <a:cxnLst/>
              <a:rect l="l" t="t" r="r" b="b"/>
              <a:pathLst>
                <a:path w="1675130" h="977264">
                  <a:moveTo>
                    <a:pt x="0" y="488442"/>
                  </a:moveTo>
                  <a:lnTo>
                    <a:pt x="8315" y="419341"/>
                  </a:lnTo>
                  <a:lnTo>
                    <a:pt x="32506" y="353218"/>
                  </a:lnTo>
                  <a:lnTo>
                    <a:pt x="71439" y="290734"/>
                  </a:lnTo>
                  <a:lnTo>
                    <a:pt x="96080" y="261063"/>
                  </a:lnTo>
                  <a:lnTo>
                    <a:pt x="123982" y="232550"/>
                  </a:lnTo>
                  <a:lnTo>
                    <a:pt x="155002" y="205277"/>
                  </a:lnTo>
                  <a:lnTo>
                    <a:pt x="189000" y="179328"/>
                  </a:lnTo>
                  <a:lnTo>
                    <a:pt x="225833" y="154784"/>
                  </a:lnTo>
                  <a:lnTo>
                    <a:pt x="265360" y="131729"/>
                  </a:lnTo>
                  <a:lnTo>
                    <a:pt x="307439" y="110244"/>
                  </a:lnTo>
                  <a:lnTo>
                    <a:pt x="351929" y="90414"/>
                  </a:lnTo>
                  <a:lnTo>
                    <a:pt x="398687" y="72320"/>
                  </a:lnTo>
                  <a:lnTo>
                    <a:pt x="447573" y="56045"/>
                  </a:lnTo>
                  <a:lnTo>
                    <a:pt x="498445" y="41672"/>
                  </a:lnTo>
                  <a:lnTo>
                    <a:pt x="551160" y="29283"/>
                  </a:lnTo>
                  <a:lnTo>
                    <a:pt x="605578" y="18961"/>
                  </a:lnTo>
                  <a:lnTo>
                    <a:pt x="661556" y="10790"/>
                  </a:lnTo>
                  <a:lnTo>
                    <a:pt x="718953" y="4850"/>
                  </a:lnTo>
                  <a:lnTo>
                    <a:pt x="777628" y="1226"/>
                  </a:lnTo>
                  <a:lnTo>
                    <a:pt x="837438" y="0"/>
                  </a:lnTo>
                  <a:lnTo>
                    <a:pt x="897247" y="1226"/>
                  </a:lnTo>
                  <a:lnTo>
                    <a:pt x="955922" y="4850"/>
                  </a:lnTo>
                  <a:lnTo>
                    <a:pt x="1013319" y="10790"/>
                  </a:lnTo>
                  <a:lnTo>
                    <a:pt x="1069297" y="18961"/>
                  </a:lnTo>
                  <a:lnTo>
                    <a:pt x="1123715" y="29283"/>
                  </a:lnTo>
                  <a:lnTo>
                    <a:pt x="1176430" y="41672"/>
                  </a:lnTo>
                  <a:lnTo>
                    <a:pt x="1227302" y="56045"/>
                  </a:lnTo>
                  <a:lnTo>
                    <a:pt x="1276188" y="72320"/>
                  </a:lnTo>
                  <a:lnTo>
                    <a:pt x="1322946" y="90414"/>
                  </a:lnTo>
                  <a:lnTo>
                    <a:pt x="1367436" y="110244"/>
                  </a:lnTo>
                  <a:lnTo>
                    <a:pt x="1409515" y="131729"/>
                  </a:lnTo>
                  <a:lnTo>
                    <a:pt x="1449042" y="154784"/>
                  </a:lnTo>
                  <a:lnTo>
                    <a:pt x="1485875" y="179328"/>
                  </a:lnTo>
                  <a:lnTo>
                    <a:pt x="1519873" y="205277"/>
                  </a:lnTo>
                  <a:lnTo>
                    <a:pt x="1550893" y="232550"/>
                  </a:lnTo>
                  <a:lnTo>
                    <a:pt x="1578795" y="261063"/>
                  </a:lnTo>
                  <a:lnTo>
                    <a:pt x="1603436" y="290734"/>
                  </a:lnTo>
                  <a:lnTo>
                    <a:pt x="1642369" y="353218"/>
                  </a:lnTo>
                  <a:lnTo>
                    <a:pt x="1666560" y="419341"/>
                  </a:lnTo>
                  <a:lnTo>
                    <a:pt x="1674876" y="488442"/>
                  </a:lnTo>
                  <a:lnTo>
                    <a:pt x="1672773" y="523323"/>
                  </a:lnTo>
                  <a:lnTo>
                    <a:pt x="1656378" y="591017"/>
                  </a:lnTo>
                  <a:lnTo>
                    <a:pt x="1624674" y="655404"/>
                  </a:lnTo>
                  <a:lnTo>
                    <a:pt x="1578795" y="715820"/>
                  </a:lnTo>
                  <a:lnTo>
                    <a:pt x="1550893" y="744333"/>
                  </a:lnTo>
                  <a:lnTo>
                    <a:pt x="1519873" y="771606"/>
                  </a:lnTo>
                  <a:lnTo>
                    <a:pt x="1485875" y="797555"/>
                  </a:lnTo>
                  <a:lnTo>
                    <a:pt x="1449042" y="822099"/>
                  </a:lnTo>
                  <a:lnTo>
                    <a:pt x="1409515" y="845154"/>
                  </a:lnTo>
                  <a:lnTo>
                    <a:pt x="1367436" y="866639"/>
                  </a:lnTo>
                  <a:lnTo>
                    <a:pt x="1322946" y="886469"/>
                  </a:lnTo>
                  <a:lnTo>
                    <a:pt x="1276188" y="904563"/>
                  </a:lnTo>
                  <a:lnTo>
                    <a:pt x="1227302" y="920838"/>
                  </a:lnTo>
                  <a:lnTo>
                    <a:pt x="1176430" y="935211"/>
                  </a:lnTo>
                  <a:lnTo>
                    <a:pt x="1123715" y="947600"/>
                  </a:lnTo>
                  <a:lnTo>
                    <a:pt x="1069297" y="957922"/>
                  </a:lnTo>
                  <a:lnTo>
                    <a:pt x="1013319" y="966093"/>
                  </a:lnTo>
                  <a:lnTo>
                    <a:pt x="955922" y="972033"/>
                  </a:lnTo>
                  <a:lnTo>
                    <a:pt x="897247" y="975657"/>
                  </a:lnTo>
                  <a:lnTo>
                    <a:pt x="837438" y="976884"/>
                  </a:lnTo>
                  <a:lnTo>
                    <a:pt x="777628" y="975657"/>
                  </a:lnTo>
                  <a:lnTo>
                    <a:pt x="718953" y="972033"/>
                  </a:lnTo>
                  <a:lnTo>
                    <a:pt x="661556" y="966093"/>
                  </a:lnTo>
                  <a:lnTo>
                    <a:pt x="605578" y="957922"/>
                  </a:lnTo>
                  <a:lnTo>
                    <a:pt x="551160" y="947600"/>
                  </a:lnTo>
                  <a:lnTo>
                    <a:pt x="498445" y="935211"/>
                  </a:lnTo>
                  <a:lnTo>
                    <a:pt x="447573" y="920838"/>
                  </a:lnTo>
                  <a:lnTo>
                    <a:pt x="398687" y="904563"/>
                  </a:lnTo>
                  <a:lnTo>
                    <a:pt x="351929" y="886469"/>
                  </a:lnTo>
                  <a:lnTo>
                    <a:pt x="307439" y="866639"/>
                  </a:lnTo>
                  <a:lnTo>
                    <a:pt x="265360" y="845154"/>
                  </a:lnTo>
                  <a:lnTo>
                    <a:pt x="225833" y="822099"/>
                  </a:lnTo>
                  <a:lnTo>
                    <a:pt x="189000" y="797555"/>
                  </a:lnTo>
                  <a:lnTo>
                    <a:pt x="155002" y="771606"/>
                  </a:lnTo>
                  <a:lnTo>
                    <a:pt x="123982" y="744333"/>
                  </a:lnTo>
                  <a:lnTo>
                    <a:pt x="96080" y="715820"/>
                  </a:lnTo>
                  <a:lnTo>
                    <a:pt x="71439" y="686149"/>
                  </a:lnTo>
                  <a:lnTo>
                    <a:pt x="32506" y="623665"/>
                  </a:lnTo>
                  <a:lnTo>
                    <a:pt x="8315" y="557542"/>
                  </a:lnTo>
                  <a:lnTo>
                    <a:pt x="0" y="48844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6508" y="4329684"/>
              <a:ext cx="1489075" cy="342900"/>
            </a:xfrm>
            <a:custGeom>
              <a:avLst/>
              <a:gdLst/>
              <a:ahLst/>
              <a:cxnLst/>
              <a:rect l="l" t="t" r="r" b="b"/>
              <a:pathLst>
                <a:path w="1489075" h="342900">
                  <a:moveTo>
                    <a:pt x="1488948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1488948" y="342900"/>
                  </a:lnTo>
                  <a:lnTo>
                    <a:pt x="1488948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05508" y="4358767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Malgun Gothic"/>
                <a:cs typeface="Malgun Gothic"/>
              </a:rPr>
              <a:t>창업자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047733" y="4547361"/>
            <a:ext cx="1686560" cy="989965"/>
            <a:chOff x="9047733" y="4547361"/>
            <a:chExt cx="1686560" cy="989965"/>
          </a:xfrm>
        </p:grpSpPr>
        <p:sp>
          <p:nvSpPr>
            <p:cNvPr id="25" name="object 25"/>
            <p:cNvSpPr/>
            <p:nvPr/>
          </p:nvSpPr>
          <p:spPr>
            <a:xfrm>
              <a:off x="9054083" y="4553711"/>
              <a:ext cx="1673860" cy="977265"/>
            </a:xfrm>
            <a:custGeom>
              <a:avLst/>
              <a:gdLst/>
              <a:ahLst/>
              <a:cxnLst/>
              <a:rect l="l" t="t" r="r" b="b"/>
              <a:pathLst>
                <a:path w="1673859" h="977264">
                  <a:moveTo>
                    <a:pt x="836676" y="0"/>
                  </a:moveTo>
                  <a:lnTo>
                    <a:pt x="776930" y="1226"/>
                  </a:lnTo>
                  <a:lnTo>
                    <a:pt x="718318" y="4850"/>
                  </a:lnTo>
                  <a:lnTo>
                    <a:pt x="660980" y="10790"/>
                  </a:lnTo>
                  <a:lnTo>
                    <a:pt x="605058" y="18961"/>
                  </a:lnTo>
                  <a:lnTo>
                    <a:pt x="550693" y="29283"/>
                  </a:lnTo>
                  <a:lnTo>
                    <a:pt x="498028" y="41672"/>
                  </a:lnTo>
                  <a:lnTo>
                    <a:pt x="447205" y="56045"/>
                  </a:lnTo>
                  <a:lnTo>
                    <a:pt x="398363" y="72320"/>
                  </a:lnTo>
                  <a:lnTo>
                    <a:pt x="351646" y="90414"/>
                  </a:lnTo>
                  <a:lnTo>
                    <a:pt x="307195" y="110244"/>
                  </a:lnTo>
                  <a:lnTo>
                    <a:pt x="265152" y="131729"/>
                  </a:lnTo>
                  <a:lnTo>
                    <a:pt x="225658" y="154784"/>
                  </a:lnTo>
                  <a:lnTo>
                    <a:pt x="188856" y="179328"/>
                  </a:lnTo>
                  <a:lnTo>
                    <a:pt x="154885" y="205277"/>
                  </a:lnTo>
                  <a:lnTo>
                    <a:pt x="123890" y="232550"/>
                  </a:lnTo>
                  <a:lnTo>
                    <a:pt x="96010" y="261063"/>
                  </a:lnTo>
                  <a:lnTo>
                    <a:pt x="71388" y="290734"/>
                  </a:lnTo>
                  <a:lnTo>
                    <a:pt x="32483" y="353218"/>
                  </a:lnTo>
                  <a:lnTo>
                    <a:pt x="8309" y="419341"/>
                  </a:lnTo>
                  <a:lnTo>
                    <a:pt x="0" y="488442"/>
                  </a:lnTo>
                  <a:lnTo>
                    <a:pt x="2101" y="523323"/>
                  </a:lnTo>
                  <a:lnTo>
                    <a:pt x="18484" y="591017"/>
                  </a:lnTo>
                  <a:lnTo>
                    <a:pt x="50165" y="655404"/>
                  </a:lnTo>
                  <a:lnTo>
                    <a:pt x="96010" y="715820"/>
                  </a:lnTo>
                  <a:lnTo>
                    <a:pt x="123890" y="744333"/>
                  </a:lnTo>
                  <a:lnTo>
                    <a:pt x="154885" y="771606"/>
                  </a:lnTo>
                  <a:lnTo>
                    <a:pt x="188856" y="797555"/>
                  </a:lnTo>
                  <a:lnTo>
                    <a:pt x="225658" y="822099"/>
                  </a:lnTo>
                  <a:lnTo>
                    <a:pt x="265152" y="845154"/>
                  </a:lnTo>
                  <a:lnTo>
                    <a:pt x="307195" y="866639"/>
                  </a:lnTo>
                  <a:lnTo>
                    <a:pt x="351646" y="886469"/>
                  </a:lnTo>
                  <a:lnTo>
                    <a:pt x="398363" y="904563"/>
                  </a:lnTo>
                  <a:lnTo>
                    <a:pt x="447205" y="920838"/>
                  </a:lnTo>
                  <a:lnTo>
                    <a:pt x="498028" y="935211"/>
                  </a:lnTo>
                  <a:lnTo>
                    <a:pt x="550693" y="947600"/>
                  </a:lnTo>
                  <a:lnTo>
                    <a:pt x="605058" y="957922"/>
                  </a:lnTo>
                  <a:lnTo>
                    <a:pt x="660980" y="966093"/>
                  </a:lnTo>
                  <a:lnTo>
                    <a:pt x="718318" y="972033"/>
                  </a:lnTo>
                  <a:lnTo>
                    <a:pt x="776930" y="975657"/>
                  </a:lnTo>
                  <a:lnTo>
                    <a:pt x="836676" y="976884"/>
                  </a:lnTo>
                  <a:lnTo>
                    <a:pt x="896421" y="975657"/>
                  </a:lnTo>
                  <a:lnTo>
                    <a:pt x="955033" y="972033"/>
                  </a:lnTo>
                  <a:lnTo>
                    <a:pt x="1012371" y="966093"/>
                  </a:lnTo>
                  <a:lnTo>
                    <a:pt x="1068293" y="957922"/>
                  </a:lnTo>
                  <a:lnTo>
                    <a:pt x="1122658" y="947600"/>
                  </a:lnTo>
                  <a:lnTo>
                    <a:pt x="1175323" y="935211"/>
                  </a:lnTo>
                  <a:lnTo>
                    <a:pt x="1226146" y="920838"/>
                  </a:lnTo>
                  <a:lnTo>
                    <a:pt x="1274988" y="904563"/>
                  </a:lnTo>
                  <a:lnTo>
                    <a:pt x="1321705" y="886469"/>
                  </a:lnTo>
                  <a:lnTo>
                    <a:pt x="1366156" y="866639"/>
                  </a:lnTo>
                  <a:lnTo>
                    <a:pt x="1408199" y="845154"/>
                  </a:lnTo>
                  <a:lnTo>
                    <a:pt x="1447693" y="822099"/>
                  </a:lnTo>
                  <a:lnTo>
                    <a:pt x="1484495" y="797555"/>
                  </a:lnTo>
                  <a:lnTo>
                    <a:pt x="1518466" y="771606"/>
                  </a:lnTo>
                  <a:lnTo>
                    <a:pt x="1549461" y="744333"/>
                  </a:lnTo>
                  <a:lnTo>
                    <a:pt x="1577341" y="715820"/>
                  </a:lnTo>
                  <a:lnTo>
                    <a:pt x="1601963" y="686149"/>
                  </a:lnTo>
                  <a:lnTo>
                    <a:pt x="1640868" y="623665"/>
                  </a:lnTo>
                  <a:lnTo>
                    <a:pt x="1665042" y="557542"/>
                  </a:lnTo>
                  <a:lnTo>
                    <a:pt x="1673352" y="488442"/>
                  </a:lnTo>
                  <a:lnTo>
                    <a:pt x="1671250" y="453560"/>
                  </a:lnTo>
                  <a:lnTo>
                    <a:pt x="1654867" y="385866"/>
                  </a:lnTo>
                  <a:lnTo>
                    <a:pt x="1623186" y="321479"/>
                  </a:lnTo>
                  <a:lnTo>
                    <a:pt x="1577341" y="261063"/>
                  </a:lnTo>
                  <a:lnTo>
                    <a:pt x="1549461" y="232550"/>
                  </a:lnTo>
                  <a:lnTo>
                    <a:pt x="1518466" y="205277"/>
                  </a:lnTo>
                  <a:lnTo>
                    <a:pt x="1484495" y="179328"/>
                  </a:lnTo>
                  <a:lnTo>
                    <a:pt x="1447693" y="154784"/>
                  </a:lnTo>
                  <a:lnTo>
                    <a:pt x="1408199" y="131729"/>
                  </a:lnTo>
                  <a:lnTo>
                    <a:pt x="1366156" y="110244"/>
                  </a:lnTo>
                  <a:lnTo>
                    <a:pt x="1321705" y="90414"/>
                  </a:lnTo>
                  <a:lnTo>
                    <a:pt x="1274988" y="72320"/>
                  </a:lnTo>
                  <a:lnTo>
                    <a:pt x="1226146" y="56045"/>
                  </a:lnTo>
                  <a:lnTo>
                    <a:pt x="1175323" y="41672"/>
                  </a:lnTo>
                  <a:lnTo>
                    <a:pt x="1122658" y="29283"/>
                  </a:lnTo>
                  <a:lnTo>
                    <a:pt x="1068293" y="18961"/>
                  </a:lnTo>
                  <a:lnTo>
                    <a:pt x="1012371" y="10790"/>
                  </a:lnTo>
                  <a:lnTo>
                    <a:pt x="955033" y="4850"/>
                  </a:lnTo>
                  <a:lnTo>
                    <a:pt x="896421" y="1226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54083" y="4553711"/>
              <a:ext cx="1673860" cy="977265"/>
            </a:xfrm>
            <a:custGeom>
              <a:avLst/>
              <a:gdLst/>
              <a:ahLst/>
              <a:cxnLst/>
              <a:rect l="l" t="t" r="r" b="b"/>
              <a:pathLst>
                <a:path w="1673859" h="977264">
                  <a:moveTo>
                    <a:pt x="0" y="488442"/>
                  </a:moveTo>
                  <a:lnTo>
                    <a:pt x="8309" y="419341"/>
                  </a:lnTo>
                  <a:lnTo>
                    <a:pt x="32483" y="353218"/>
                  </a:lnTo>
                  <a:lnTo>
                    <a:pt x="71388" y="290734"/>
                  </a:lnTo>
                  <a:lnTo>
                    <a:pt x="96010" y="261063"/>
                  </a:lnTo>
                  <a:lnTo>
                    <a:pt x="123890" y="232550"/>
                  </a:lnTo>
                  <a:lnTo>
                    <a:pt x="154885" y="205277"/>
                  </a:lnTo>
                  <a:lnTo>
                    <a:pt x="188856" y="179328"/>
                  </a:lnTo>
                  <a:lnTo>
                    <a:pt x="225658" y="154784"/>
                  </a:lnTo>
                  <a:lnTo>
                    <a:pt x="265152" y="131729"/>
                  </a:lnTo>
                  <a:lnTo>
                    <a:pt x="307195" y="110244"/>
                  </a:lnTo>
                  <a:lnTo>
                    <a:pt x="351646" y="90414"/>
                  </a:lnTo>
                  <a:lnTo>
                    <a:pt x="398363" y="72320"/>
                  </a:lnTo>
                  <a:lnTo>
                    <a:pt x="447205" y="56045"/>
                  </a:lnTo>
                  <a:lnTo>
                    <a:pt x="498028" y="41672"/>
                  </a:lnTo>
                  <a:lnTo>
                    <a:pt x="550693" y="29283"/>
                  </a:lnTo>
                  <a:lnTo>
                    <a:pt x="605058" y="18961"/>
                  </a:lnTo>
                  <a:lnTo>
                    <a:pt x="660980" y="10790"/>
                  </a:lnTo>
                  <a:lnTo>
                    <a:pt x="718318" y="4850"/>
                  </a:lnTo>
                  <a:lnTo>
                    <a:pt x="776930" y="1226"/>
                  </a:lnTo>
                  <a:lnTo>
                    <a:pt x="836676" y="0"/>
                  </a:lnTo>
                  <a:lnTo>
                    <a:pt x="896421" y="1226"/>
                  </a:lnTo>
                  <a:lnTo>
                    <a:pt x="955033" y="4850"/>
                  </a:lnTo>
                  <a:lnTo>
                    <a:pt x="1012371" y="10790"/>
                  </a:lnTo>
                  <a:lnTo>
                    <a:pt x="1068293" y="18961"/>
                  </a:lnTo>
                  <a:lnTo>
                    <a:pt x="1122658" y="29283"/>
                  </a:lnTo>
                  <a:lnTo>
                    <a:pt x="1175323" y="41672"/>
                  </a:lnTo>
                  <a:lnTo>
                    <a:pt x="1226146" y="56045"/>
                  </a:lnTo>
                  <a:lnTo>
                    <a:pt x="1274988" y="72320"/>
                  </a:lnTo>
                  <a:lnTo>
                    <a:pt x="1321705" y="90414"/>
                  </a:lnTo>
                  <a:lnTo>
                    <a:pt x="1366156" y="110244"/>
                  </a:lnTo>
                  <a:lnTo>
                    <a:pt x="1408199" y="131729"/>
                  </a:lnTo>
                  <a:lnTo>
                    <a:pt x="1447693" y="154784"/>
                  </a:lnTo>
                  <a:lnTo>
                    <a:pt x="1484495" y="179328"/>
                  </a:lnTo>
                  <a:lnTo>
                    <a:pt x="1518466" y="205277"/>
                  </a:lnTo>
                  <a:lnTo>
                    <a:pt x="1549461" y="232550"/>
                  </a:lnTo>
                  <a:lnTo>
                    <a:pt x="1577341" y="261063"/>
                  </a:lnTo>
                  <a:lnTo>
                    <a:pt x="1601963" y="290734"/>
                  </a:lnTo>
                  <a:lnTo>
                    <a:pt x="1640868" y="353218"/>
                  </a:lnTo>
                  <a:lnTo>
                    <a:pt x="1665042" y="419341"/>
                  </a:lnTo>
                  <a:lnTo>
                    <a:pt x="1673352" y="488442"/>
                  </a:lnTo>
                  <a:lnTo>
                    <a:pt x="1671250" y="523323"/>
                  </a:lnTo>
                  <a:lnTo>
                    <a:pt x="1654867" y="591017"/>
                  </a:lnTo>
                  <a:lnTo>
                    <a:pt x="1623186" y="655404"/>
                  </a:lnTo>
                  <a:lnTo>
                    <a:pt x="1577341" y="715820"/>
                  </a:lnTo>
                  <a:lnTo>
                    <a:pt x="1549461" y="744333"/>
                  </a:lnTo>
                  <a:lnTo>
                    <a:pt x="1518466" y="771606"/>
                  </a:lnTo>
                  <a:lnTo>
                    <a:pt x="1484495" y="797555"/>
                  </a:lnTo>
                  <a:lnTo>
                    <a:pt x="1447693" y="822099"/>
                  </a:lnTo>
                  <a:lnTo>
                    <a:pt x="1408199" y="845154"/>
                  </a:lnTo>
                  <a:lnTo>
                    <a:pt x="1366156" y="866639"/>
                  </a:lnTo>
                  <a:lnTo>
                    <a:pt x="1321705" y="886469"/>
                  </a:lnTo>
                  <a:lnTo>
                    <a:pt x="1274988" y="904563"/>
                  </a:lnTo>
                  <a:lnTo>
                    <a:pt x="1226146" y="920838"/>
                  </a:lnTo>
                  <a:lnTo>
                    <a:pt x="1175323" y="935211"/>
                  </a:lnTo>
                  <a:lnTo>
                    <a:pt x="1122658" y="947600"/>
                  </a:lnTo>
                  <a:lnTo>
                    <a:pt x="1068293" y="957922"/>
                  </a:lnTo>
                  <a:lnTo>
                    <a:pt x="1012371" y="966093"/>
                  </a:lnTo>
                  <a:lnTo>
                    <a:pt x="955033" y="972033"/>
                  </a:lnTo>
                  <a:lnTo>
                    <a:pt x="896421" y="975657"/>
                  </a:lnTo>
                  <a:lnTo>
                    <a:pt x="836676" y="976884"/>
                  </a:lnTo>
                  <a:lnTo>
                    <a:pt x="776930" y="975657"/>
                  </a:lnTo>
                  <a:lnTo>
                    <a:pt x="718318" y="972033"/>
                  </a:lnTo>
                  <a:lnTo>
                    <a:pt x="660980" y="966093"/>
                  </a:lnTo>
                  <a:lnTo>
                    <a:pt x="605058" y="957922"/>
                  </a:lnTo>
                  <a:lnTo>
                    <a:pt x="550693" y="947600"/>
                  </a:lnTo>
                  <a:lnTo>
                    <a:pt x="498028" y="935211"/>
                  </a:lnTo>
                  <a:lnTo>
                    <a:pt x="447205" y="920838"/>
                  </a:lnTo>
                  <a:lnTo>
                    <a:pt x="398363" y="904563"/>
                  </a:lnTo>
                  <a:lnTo>
                    <a:pt x="351646" y="886469"/>
                  </a:lnTo>
                  <a:lnTo>
                    <a:pt x="307195" y="866639"/>
                  </a:lnTo>
                  <a:lnTo>
                    <a:pt x="265152" y="845154"/>
                  </a:lnTo>
                  <a:lnTo>
                    <a:pt x="225658" y="822099"/>
                  </a:lnTo>
                  <a:lnTo>
                    <a:pt x="188856" y="797555"/>
                  </a:lnTo>
                  <a:lnTo>
                    <a:pt x="154885" y="771606"/>
                  </a:lnTo>
                  <a:lnTo>
                    <a:pt x="123890" y="744333"/>
                  </a:lnTo>
                  <a:lnTo>
                    <a:pt x="96010" y="715820"/>
                  </a:lnTo>
                  <a:lnTo>
                    <a:pt x="71388" y="686149"/>
                  </a:lnTo>
                  <a:lnTo>
                    <a:pt x="32483" y="623665"/>
                  </a:lnTo>
                  <a:lnTo>
                    <a:pt x="8309" y="557542"/>
                  </a:lnTo>
                  <a:lnTo>
                    <a:pt x="0" y="48844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47047" y="4867655"/>
              <a:ext cx="1487805" cy="344805"/>
            </a:xfrm>
            <a:custGeom>
              <a:avLst/>
              <a:gdLst/>
              <a:ahLst/>
              <a:cxnLst/>
              <a:rect l="l" t="t" r="r" b="b"/>
              <a:pathLst>
                <a:path w="1487804" h="344804">
                  <a:moveTo>
                    <a:pt x="1487424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487424" y="344424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21748" y="4897628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Malgun Gothic"/>
                <a:cs typeface="Malgun Gothic"/>
              </a:rPr>
              <a:t>창업자본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51476" y="3044951"/>
            <a:ext cx="2344420" cy="344805"/>
          </a:xfrm>
          <a:custGeom>
            <a:avLst/>
            <a:gdLst/>
            <a:ahLst/>
            <a:cxnLst/>
            <a:rect l="l" t="t" r="r" b="b"/>
            <a:pathLst>
              <a:path w="2344420" h="344804">
                <a:moveTo>
                  <a:pt x="2343912" y="0"/>
                </a:moveTo>
                <a:lnTo>
                  <a:pt x="0" y="0"/>
                </a:lnTo>
                <a:lnTo>
                  <a:pt x="0" y="344424"/>
                </a:lnTo>
                <a:lnTo>
                  <a:pt x="2343912" y="344424"/>
                </a:lnTo>
                <a:lnTo>
                  <a:pt x="2343912" y="0"/>
                </a:lnTo>
                <a:close/>
              </a:path>
            </a:pathLst>
          </a:custGeom>
          <a:solidFill>
            <a:srgbClr val="FF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51476" y="3044951"/>
            <a:ext cx="2344420" cy="34480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latin typeface="Malgun Gothic"/>
                <a:cs typeface="Malgun Gothic"/>
              </a:rPr>
              <a:t>창업아이템</a:t>
            </a:r>
            <a:r>
              <a:rPr sz="1800" b="1" spc="-20" dirty="0">
                <a:latin typeface="Malgun Gothic"/>
                <a:cs typeface="Malgun Gothic"/>
              </a:rPr>
              <a:t> </a:t>
            </a:r>
            <a:r>
              <a:rPr sz="1800" b="1" spc="-25" dirty="0">
                <a:latin typeface="Malgun Gothic"/>
                <a:cs typeface="Malgun Gothic"/>
              </a:rPr>
              <a:t>탐색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10483" y="3183635"/>
            <a:ext cx="1590040" cy="601980"/>
          </a:xfrm>
          <a:custGeom>
            <a:avLst/>
            <a:gdLst/>
            <a:ahLst/>
            <a:cxnLst/>
            <a:rect l="l" t="t" r="r" b="b"/>
            <a:pathLst>
              <a:path w="1590039" h="601979">
                <a:moveTo>
                  <a:pt x="1589532" y="0"/>
                </a:moveTo>
                <a:lnTo>
                  <a:pt x="0" y="0"/>
                </a:lnTo>
                <a:lnTo>
                  <a:pt x="0" y="601980"/>
                </a:lnTo>
                <a:lnTo>
                  <a:pt x="1589532" y="601980"/>
                </a:lnTo>
                <a:lnTo>
                  <a:pt x="15895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10483" y="3212719"/>
            <a:ext cx="1590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algun Gothic"/>
                <a:cs typeface="Malgun Gothic"/>
              </a:rPr>
              <a:t>창업아이템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sz="1800" b="1" spc="-25" dirty="0">
                <a:latin typeface="Malgun Gothic"/>
                <a:cs typeface="Malgun Gothic"/>
              </a:rPr>
              <a:t>기각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10483" y="4358640"/>
            <a:ext cx="1590040" cy="3429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330"/>
              </a:spcBef>
            </a:pPr>
            <a:r>
              <a:rPr sz="1800" b="1" spc="-20" dirty="0">
                <a:latin typeface="Malgun Gothic"/>
                <a:cs typeface="Malgun Gothic"/>
              </a:rPr>
              <a:t>창업요원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51476" y="4607052"/>
            <a:ext cx="2344420" cy="344805"/>
          </a:xfrm>
          <a:prstGeom prst="rect">
            <a:avLst/>
          </a:prstGeom>
          <a:solidFill>
            <a:srgbClr val="FF66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35"/>
              </a:spcBef>
            </a:pPr>
            <a:r>
              <a:rPr sz="1800" b="1" spc="-10" dirty="0">
                <a:latin typeface="Malgun Gothic"/>
                <a:cs typeface="Malgun Gothic"/>
              </a:rPr>
              <a:t>창업사업계획서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51476" y="5128259"/>
            <a:ext cx="2344420" cy="344805"/>
          </a:xfrm>
          <a:prstGeom prst="rect">
            <a:avLst/>
          </a:prstGeom>
          <a:solidFill>
            <a:srgbClr val="FF66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335"/>
              </a:spcBef>
            </a:pPr>
            <a:r>
              <a:rPr sz="1800" b="1" dirty="0">
                <a:latin typeface="Malgun Gothic"/>
                <a:cs typeface="Malgun Gothic"/>
              </a:rPr>
              <a:t>작목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및 </a:t>
            </a:r>
            <a:r>
              <a:rPr sz="1800" b="1" spc="-20" dirty="0">
                <a:latin typeface="Malgun Gothic"/>
                <a:cs typeface="Malgun Gothic"/>
              </a:rPr>
              <a:t>시장개발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604389" y="2854198"/>
            <a:ext cx="8129905" cy="3660140"/>
            <a:chOff x="2604389" y="2854198"/>
            <a:chExt cx="8129905" cy="3660140"/>
          </a:xfrm>
        </p:grpSpPr>
        <p:sp>
          <p:nvSpPr>
            <p:cNvPr id="37" name="object 37"/>
            <p:cNvSpPr/>
            <p:nvPr/>
          </p:nvSpPr>
          <p:spPr>
            <a:xfrm>
              <a:off x="5955792" y="2860548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80">
                  <a:moveTo>
                    <a:pt x="251460" y="0"/>
                  </a:moveTo>
                  <a:lnTo>
                    <a:pt x="83820" y="0"/>
                  </a:lnTo>
                  <a:lnTo>
                    <a:pt x="83820" y="97536"/>
                  </a:lnTo>
                  <a:lnTo>
                    <a:pt x="0" y="97536"/>
                  </a:lnTo>
                  <a:lnTo>
                    <a:pt x="167640" y="195072"/>
                  </a:lnTo>
                  <a:lnTo>
                    <a:pt x="335280" y="97536"/>
                  </a:lnTo>
                  <a:lnTo>
                    <a:pt x="251460" y="9753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55792" y="2860548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80">
                  <a:moveTo>
                    <a:pt x="0" y="97536"/>
                  </a:moveTo>
                  <a:lnTo>
                    <a:pt x="83820" y="97536"/>
                  </a:lnTo>
                  <a:lnTo>
                    <a:pt x="83820" y="0"/>
                  </a:lnTo>
                  <a:lnTo>
                    <a:pt x="251460" y="0"/>
                  </a:lnTo>
                  <a:lnTo>
                    <a:pt x="251460" y="97536"/>
                  </a:lnTo>
                  <a:lnTo>
                    <a:pt x="335280" y="97536"/>
                  </a:lnTo>
                  <a:lnTo>
                    <a:pt x="167640" y="195072"/>
                  </a:lnTo>
                  <a:lnTo>
                    <a:pt x="0" y="975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55792" y="3316224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251460" y="0"/>
                  </a:moveTo>
                  <a:lnTo>
                    <a:pt x="83820" y="0"/>
                  </a:lnTo>
                  <a:lnTo>
                    <a:pt x="83820" y="97536"/>
                  </a:lnTo>
                  <a:lnTo>
                    <a:pt x="0" y="97536"/>
                  </a:lnTo>
                  <a:lnTo>
                    <a:pt x="167640" y="195072"/>
                  </a:lnTo>
                  <a:lnTo>
                    <a:pt x="335280" y="97536"/>
                  </a:lnTo>
                  <a:lnTo>
                    <a:pt x="251460" y="9753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55792" y="3316224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0" y="97536"/>
                  </a:moveTo>
                  <a:lnTo>
                    <a:pt x="83820" y="97536"/>
                  </a:lnTo>
                  <a:lnTo>
                    <a:pt x="83820" y="0"/>
                  </a:lnTo>
                  <a:lnTo>
                    <a:pt x="251460" y="0"/>
                  </a:lnTo>
                  <a:lnTo>
                    <a:pt x="251460" y="97536"/>
                  </a:lnTo>
                  <a:lnTo>
                    <a:pt x="335280" y="97536"/>
                  </a:lnTo>
                  <a:lnTo>
                    <a:pt x="167640" y="195072"/>
                  </a:lnTo>
                  <a:lnTo>
                    <a:pt x="0" y="975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55792" y="4422648"/>
              <a:ext cx="335280" cy="196850"/>
            </a:xfrm>
            <a:custGeom>
              <a:avLst/>
              <a:gdLst/>
              <a:ahLst/>
              <a:cxnLst/>
              <a:rect l="l" t="t" r="r" b="b"/>
              <a:pathLst>
                <a:path w="335279" h="196850">
                  <a:moveTo>
                    <a:pt x="251460" y="0"/>
                  </a:moveTo>
                  <a:lnTo>
                    <a:pt x="83820" y="0"/>
                  </a:lnTo>
                  <a:lnTo>
                    <a:pt x="83820" y="98297"/>
                  </a:lnTo>
                  <a:lnTo>
                    <a:pt x="0" y="98297"/>
                  </a:lnTo>
                  <a:lnTo>
                    <a:pt x="167640" y="196595"/>
                  </a:lnTo>
                  <a:lnTo>
                    <a:pt x="335280" y="98297"/>
                  </a:lnTo>
                  <a:lnTo>
                    <a:pt x="251460" y="9829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55792" y="4422648"/>
              <a:ext cx="335280" cy="196850"/>
            </a:xfrm>
            <a:custGeom>
              <a:avLst/>
              <a:gdLst/>
              <a:ahLst/>
              <a:cxnLst/>
              <a:rect l="l" t="t" r="r" b="b"/>
              <a:pathLst>
                <a:path w="335279" h="196850">
                  <a:moveTo>
                    <a:pt x="0" y="98297"/>
                  </a:moveTo>
                  <a:lnTo>
                    <a:pt x="83820" y="98297"/>
                  </a:lnTo>
                  <a:lnTo>
                    <a:pt x="83820" y="0"/>
                  </a:lnTo>
                  <a:lnTo>
                    <a:pt x="251460" y="0"/>
                  </a:lnTo>
                  <a:lnTo>
                    <a:pt x="251460" y="98297"/>
                  </a:lnTo>
                  <a:lnTo>
                    <a:pt x="335280" y="98297"/>
                  </a:lnTo>
                  <a:lnTo>
                    <a:pt x="167640" y="196595"/>
                  </a:lnTo>
                  <a:lnTo>
                    <a:pt x="0" y="982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55792" y="4943855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251460" y="0"/>
                  </a:moveTo>
                  <a:lnTo>
                    <a:pt x="83820" y="0"/>
                  </a:lnTo>
                  <a:lnTo>
                    <a:pt x="83820" y="97536"/>
                  </a:lnTo>
                  <a:lnTo>
                    <a:pt x="0" y="97536"/>
                  </a:lnTo>
                  <a:lnTo>
                    <a:pt x="167640" y="195072"/>
                  </a:lnTo>
                  <a:lnTo>
                    <a:pt x="335280" y="97536"/>
                  </a:lnTo>
                  <a:lnTo>
                    <a:pt x="251460" y="9753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55792" y="4943855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0" y="97536"/>
                  </a:moveTo>
                  <a:lnTo>
                    <a:pt x="83820" y="97536"/>
                  </a:lnTo>
                  <a:lnTo>
                    <a:pt x="83820" y="0"/>
                  </a:lnTo>
                  <a:lnTo>
                    <a:pt x="251460" y="0"/>
                  </a:lnTo>
                  <a:lnTo>
                    <a:pt x="251460" y="97536"/>
                  </a:lnTo>
                  <a:lnTo>
                    <a:pt x="335280" y="97536"/>
                  </a:lnTo>
                  <a:lnTo>
                    <a:pt x="167640" y="195072"/>
                  </a:lnTo>
                  <a:lnTo>
                    <a:pt x="0" y="975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55792" y="5465064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251460" y="0"/>
                  </a:moveTo>
                  <a:lnTo>
                    <a:pt x="83820" y="0"/>
                  </a:lnTo>
                  <a:lnTo>
                    <a:pt x="83820" y="97536"/>
                  </a:lnTo>
                  <a:lnTo>
                    <a:pt x="0" y="97536"/>
                  </a:lnTo>
                  <a:lnTo>
                    <a:pt x="167640" y="195072"/>
                  </a:lnTo>
                  <a:lnTo>
                    <a:pt x="335280" y="97536"/>
                  </a:lnTo>
                  <a:lnTo>
                    <a:pt x="251460" y="9753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55792" y="5465064"/>
              <a:ext cx="335280" cy="195580"/>
            </a:xfrm>
            <a:custGeom>
              <a:avLst/>
              <a:gdLst/>
              <a:ahLst/>
              <a:cxnLst/>
              <a:rect l="l" t="t" r="r" b="b"/>
              <a:pathLst>
                <a:path w="335279" h="195579">
                  <a:moveTo>
                    <a:pt x="0" y="97536"/>
                  </a:moveTo>
                  <a:lnTo>
                    <a:pt x="83820" y="97536"/>
                  </a:lnTo>
                  <a:lnTo>
                    <a:pt x="83820" y="0"/>
                  </a:lnTo>
                  <a:lnTo>
                    <a:pt x="251460" y="0"/>
                  </a:lnTo>
                  <a:lnTo>
                    <a:pt x="251460" y="97536"/>
                  </a:lnTo>
                  <a:lnTo>
                    <a:pt x="335280" y="97536"/>
                  </a:lnTo>
                  <a:lnTo>
                    <a:pt x="167640" y="195072"/>
                  </a:lnTo>
                  <a:lnTo>
                    <a:pt x="0" y="975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79520" y="2874263"/>
              <a:ext cx="5274310" cy="2219325"/>
            </a:xfrm>
            <a:custGeom>
              <a:avLst/>
              <a:gdLst/>
              <a:ahLst/>
              <a:cxnLst/>
              <a:rect l="l" t="t" r="r" b="b"/>
              <a:pathLst>
                <a:path w="5274309" h="2219325">
                  <a:moveTo>
                    <a:pt x="1925447" y="51689"/>
                  </a:moveTo>
                  <a:lnTo>
                    <a:pt x="1836801" y="0"/>
                  </a:lnTo>
                  <a:lnTo>
                    <a:pt x="1832991" y="1016"/>
                  </a:lnTo>
                  <a:lnTo>
                    <a:pt x="1831213" y="4064"/>
                  </a:lnTo>
                  <a:lnTo>
                    <a:pt x="1829435" y="6985"/>
                  </a:lnTo>
                  <a:lnTo>
                    <a:pt x="1830451" y="10922"/>
                  </a:lnTo>
                  <a:lnTo>
                    <a:pt x="1889315" y="45326"/>
                  </a:lnTo>
                  <a:lnTo>
                    <a:pt x="0" y="43942"/>
                  </a:lnTo>
                  <a:lnTo>
                    <a:pt x="0" y="56642"/>
                  </a:lnTo>
                  <a:lnTo>
                    <a:pt x="1889353" y="58026"/>
                  </a:lnTo>
                  <a:lnTo>
                    <a:pt x="1912874" y="58039"/>
                  </a:lnTo>
                  <a:lnTo>
                    <a:pt x="1889315" y="58039"/>
                  </a:lnTo>
                  <a:lnTo>
                    <a:pt x="1830324" y="92456"/>
                  </a:lnTo>
                  <a:lnTo>
                    <a:pt x="1829308" y="96266"/>
                  </a:lnTo>
                  <a:lnTo>
                    <a:pt x="1832864" y="102362"/>
                  </a:lnTo>
                  <a:lnTo>
                    <a:pt x="1836801" y="103378"/>
                  </a:lnTo>
                  <a:lnTo>
                    <a:pt x="1914550" y="58039"/>
                  </a:lnTo>
                  <a:lnTo>
                    <a:pt x="1925447" y="51689"/>
                  </a:lnTo>
                  <a:close/>
                </a:path>
                <a:path w="5274309" h="2219325">
                  <a:moveTo>
                    <a:pt x="2176272" y="1613916"/>
                  </a:moveTo>
                  <a:lnTo>
                    <a:pt x="2165261" y="1607566"/>
                  </a:lnTo>
                  <a:lnTo>
                    <a:pt x="2087372" y="1562608"/>
                  </a:lnTo>
                  <a:lnTo>
                    <a:pt x="2083435" y="1563624"/>
                  </a:lnTo>
                  <a:lnTo>
                    <a:pt x="2081784" y="1566672"/>
                  </a:lnTo>
                  <a:lnTo>
                    <a:pt x="2080006" y="1569720"/>
                  </a:lnTo>
                  <a:lnTo>
                    <a:pt x="2081022" y="1573657"/>
                  </a:lnTo>
                  <a:lnTo>
                    <a:pt x="2084070" y="1575308"/>
                  </a:lnTo>
                  <a:lnTo>
                    <a:pt x="2139962" y="1607680"/>
                  </a:lnTo>
                  <a:lnTo>
                    <a:pt x="920496" y="1613154"/>
                  </a:lnTo>
                  <a:lnTo>
                    <a:pt x="920496" y="1625854"/>
                  </a:lnTo>
                  <a:lnTo>
                    <a:pt x="2140204" y="1620380"/>
                  </a:lnTo>
                  <a:lnTo>
                    <a:pt x="2081403" y="1655064"/>
                  </a:lnTo>
                  <a:lnTo>
                    <a:pt x="2080387" y="1659001"/>
                  </a:lnTo>
                  <a:lnTo>
                    <a:pt x="2082165" y="1661922"/>
                  </a:lnTo>
                  <a:lnTo>
                    <a:pt x="2083943" y="1664970"/>
                  </a:lnTo>
                  <a:lnTo>
                    <a:pt x="2087880" y="1665986"/>
                  </a:lnTo>
                  <a:lnTo>
                    <a:pt x="2090801" y="1664208"/>
                  </a:lnTo>
                  <a:lnTo>
                    <a:pt x="2176272" y="1613916"/>
                  </a:lnTo>
                  <a:close/>
                </a:path>
                <a:path w="5274309" h="2219325">
                  <a:moveTo>
                    <a:pt x="5274056" y="2162175"/>
                  </a:moveTo>
                  <a:lnTo>
                    <a:pt x="2547582" y="2160790"/>
                  </a:lnTo>
                  <a:lnTo>
                    <a:pt x="2524125" y="2160778"/>
                  </a:lnTo>
                  <a:lnTo>
                    <a:pt x="2547594" y="2160778"/>
                  </a:lnTo>
                  <a:lnTo>
                    <a:pt x="2606548" y="2126488"/>
                  </a:lnTo>
                  <a:lnTo>
                    <a:pt x="2607564" y="2122551"/>
                  </a:lnTo>
                  <a:lnTo>
                    <a:pt x="2604008" y="2116455"/>
                  </a:lnTo>
                  <a:lnTo>
                    <a:pt x="2600198" y="2115439"/>
                  </a:lnTo>
                  <a:lnTo>
                    <a:pt x="2511552" y="2167128"/>
                  </a:lnTo>
                  <a:lnTo>
                    <a:pt x="2597150" y="2217166"/>
                  </a:lnTo>
                  <a:lnTo>
                    <a:pt x="2600071" y="2218817"/>
                  </a:lnTo>
                  <a:lnTo>
                    <a:pt x="2604008" y="2217801"/>
                  </a:lnTo>
                  <a:lnTo>
                    <a:pt x="2605786" y="2214880"/>
                  </a:lnTo>
                  <a:lnTo>
                    <a:pt x="2607564" y="2211832"/>
                  </a:lnTo>
                  <a:lnTo>
                    <a:pt x="2606548" y="2207895"/>
                  </a:lnTo>
                  <a:lnTo>
                    <a:pt x="2547556" y="2173490"/>
                  </a:lnTo>
                  <a:lnTo>
                    <a:pt x="5274056" y="2174875"/>
                  </a:lnTo>
                  <a:lnTo>
                    <a:pt x="5274056" y="21621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77996" y="2926080"/>
              <a:ext cx="1905" cy="325755"/>
            </a:xfrm>
            <a:custGeom>
              <a:avLst/>
              <a:gdLst/>
              <a:ahLst/>
              <a:cxnLst/>
              <a:rect l="l" t="t" r="r" b="b"/>
              <a:pathLst>
                <a:path w="1904" h="325754">
                  <a:moveTo>
                    <a:pt x="1904" y="0"/>
                  </a:moveTo>
                  <a:lnTo>
                    <a:pt x="0" y="325628"/>
                  </a:lnTo>
                </a:path>
              </a:pathLst>
            </a:custGeom>
            <a:ln w="63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79520" y="3966972"/>
              <a:ext cx="1339850" cy="1905"/>
            </a:xfrm>
            <a:custGeom>
              <a:avLst/>
              <a:gdLst/>
              <a:ahLst/>
              <a:cxnLst/>
              <a:rect l="l" t="t" r="r" b="b"/>
              <a:pathLst>
                <a:path w="1339850" h="1904">
                  <a:moveTo>
                    <a:pt x="0" y="0"/>
                  </a:moveTo>
                  <a:lnTo>
                    <a:pt x="1339468" y="1396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7323" y="3773424"/>
              <a:ext cx="103377" cy="19545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607564" y="4524755"/>
              <a:ext cx="502284" cy="5715"/>
            </a:xfrm>
            <a:custGeom>
              <a:avLst/>
              <a:gdLst/>
              <a:ahLst/>
              <a:cxnLst/>
              <a:rect l="l" t="t" r="r" b="b"/>
              <a:pathLst>
                <a:path w="502285" h="5714">
                  <a:moveTo>
                    <a:pt x="0" y="0"/>
                  </a:moveTo>
                  <a:lnTo>
                    <a:pt x="502285" y="5461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054084" y="5530596"/>
              <a:ext cx="1673860" cy="977265"/>
            </a:xfrm>
            <a:custGeom>
              <a:avLst/>
              <a:gdLst/>
              <a:ahLst/>
              <a:cxnLst/>
              <a:rect l="l" t="t" r="r" b="b"/>
              <a:pathLst>
                <a:path w="1673859" h="977265">
                  <a:moveTo>
                    <a:pt x="836676" y="0"/>
                  </a:moveTo>
                  <a:lnTo>
                    <a:pt x="776930" y="1226"/>
                  </a:lnTo>
                  <a:lnTo>
                    <a:pt x="718318" y="4850"/>
                  </a:lnTo>
                  <a:lnTo>
                    <a:pt x="660980" y="10789"/>
                  </a:lnTo>
                  <a:lnTo>
                    <a:pt x="605058" y="18960"/>
                  </a:lnTo>
                  <a:lnTo>
                    <a:pt x="550693" y="29282"/>
                  </a:lnTo>
                  <a:lnTo>
                    <a:pt x="498028" y="41670"/>
                  </a:lnTo>
                  <a:lnTo>
                    <a:pt x="447205" y="56042"/>
                  </a:lnTo>
                  <a:lnTo>
                    <a:pt x="398363" y="72317"/>
                  </a:lnTo>
                  <a:lnTo>
                    <a:pt x="351646" y="90410"/>
                  </a:lnTo>
                  <a:lnTo>
                    <a:pt x="307195" y="110240"/>
                  </a:lnTo>
                  <a:lnTo>
                    <a:pt x="265152" y="131724"/>
                  </a:lnTo>
                  <a:lnTo>
                    <a:pt x="225658" y="154779"/>
                  </a:lnTo>
                  <a:lnTo>
                    <a:pt x="188856" y="179322"/>
                  </a:lnTo>
                  <a:lnTo>
                    <a:pt x="154885" y="205272"/>
                  </a:lnTo>
                  <a:lnTo>
                    <a:pt x="123890" y="232544"/>
                  </a:lnTo>
                  <a:lnTo>
                    <a:pt x="96010" y="261057"/>
                  </a:lnTo>
                  <a:lnTo>
                    <a:pt x="71388" y="290728"/>
                  </a:lnTo>
                  <a:lnTo>
                    <a:pt x="32483" y="353213"/>
                  </a:lnTo>
                  <a:lnTo>
                    <a:pt x="8309" y="419338"/>
                  </a:lnTo>
                  <a:lnTo>
                    <a:pt x="0" y="488441"/>
                  </a:lnTo>
                  <a:lnTo>
                    <a:pt x="2101" y="523324"/>
                  </a:lnTo>
                  <a:lnTo>
                    <a:pt x="18484" y="591021"/>
                  </a:lnTo>
                  <a:lnTo>
                    <a:pt x="50165" y="655409"/>
                  </a:lnTo>
                  <a:lnTo>
                    <a:pt x="96010" y="715826"/>
                  </a:lnTo>
                  <a:lnTo>
                    <a:pt x="123890" y="744339"/>
                  </a:lnTo>
                  <a:lnTo>
                    <a:pt x="154885" y="771611"/>
                  </a:lnTo>
                  <a:lnTo>
                    <a:pt x="188856" y="797561"/>
                  </a:lnTo>
                  <a:lnTo>
                    <a:pt x="225658" y="822104"/>
                  </a:lnTo>
                  <a:lnTo>
                    <a:pt x="265152" y="845159"/>
                  </a:lnTo>
                  <a:lnTo>
                    <a:pt x="307195" y="866643"/>
                  </a:lnTo>
                  <a:lnTo>
                    <a:pt x="351646" y="886473"/>
                  </a:lnTo>
                  <a:lnTo>
                    <a:pt x="398363" y="904566"/>
                  </a:lnTo>
                  <a:lnTo>
                    <a:pt x="447205" y="920841"/>
                  </a:lnTo>
                  <a:lnTo>
                    <a:pt x="498028" y="935213"/>
                  </a:lnTo>
                  <a:lnTo>
                    <a:pt x="550693" y="947601"/>
                  </a:lnTo>
                  <a:lnTo>
                    <a:pt x="605058" y="957923"/>
                  </a:lnTo>
                  <a:lnTo>
                    <a:pt x="660980" y="966094"/>
                  </a:lnTo>
                  <a:lnTo>
                    <a:pt x="718318" y="972033"/>
                  </a:lnTo>
                  <a:lnTo>
                    <a:pt x="776930" y="975657"/>
                  </a:lnTo>
                  <a:lnTo>
                    <a:pt x="836676" y="976883"/>
                  </a:lnTo>
                  <a:lnTo>
                    <a:pt x="896421" y="975657"/>
                  </a:lnTo>
                  <a:lnTo>
                    <a:pt x="955033" y="972033"/>
                  </a:lnTo>
                  <a:lnTo>
                    <a:pt x="1012371" y="966094"/>
                  </a:lnTo>
                  <a:lnTo>
                    <a:pt x="1068293" y="957923"/>
                  </a:lnTo>
                  <a:lnTo>
                    <a:pt x="1122658" y="947601"/>
                  </a:lnTo>
                  <a:lnTo>
                    <a:pt x="1175323" y="935213"/>
                  </a:lnTo>
                  <a:lnTo>
                    <a:pt x="1226146" y="920841"/>
                  </a:lnTo>
                  <a:lnTo>
                    <a:pt x="1274988" y="904566"/>
                  </a:lnTo>
                  <a:lnTo>
                    <a:pt x="1321705" y="886473"/>
                  </a:lnTo>
                  <a:lnTo>
                    <a:pt x="1366156" y="866643"/>
                  </a:lnTo>
                  <a:lnTo>
                    <a:pt x="1408199" y="845159"/>
                  </a:lnTo>
                  <a:lnTo>
                    <a:pt x="1447693" y="822104"/>
                  </a:lnTo>
                  <a:lnTo>
                    <a:pt x="1484495" y="797561"/>
                  </a:lnTo>
                  <a:lnTo>
                    <a:pt x="1518466" y="771611"/>
                  </a:lnTo>
                  <a:lnTo>
                    <a:pt x="1549461" y="744339"/>
                  </a:lnTo>
                  <a:lnTo>
                    <a:pt x="1577341" y="715826"/>
                  </a:lnTo>
                  <a:lnTo>
                    <a:pt x="1601963" y="686155"/>
                  </a:lnTo>
                  <a:lnTo>
                    <a:pt x="1640868" y="623670"/>
                  </a:lnTo>
                  <a:lnTo>
                    <a:pt x="1665042" y="557545"/>
                  </a:lnTo>
                  <a:lnTo>
                    <a:pt x="1673352" y="488441"/>
                  </a:lnTo>
                  <a:lnTo>
                    <a:pt x="1671250" y="453559"/>
                  </a:lnTo>
                  <a:lnTo>
                    <a:pt x="1654867" y="385862"/>
                  </a:lnTo>
                  <a:lnTo>
                    <a:pt x="1623186" y="321474"/>
                  </a:lnTo>
                  <a:lnTo>
                    <a:pt x="1577341" y="261057"/>
                  </a:lnTo>
                  <a:lnTo>
                    <a:pt x="1549461" y="232544"/>
                  </a:lnTo>
                  <a:lnTo>
                    <a:pt x="1518466" y="205272"/>
                  </a:lnTo>
                  <a:lnTo>
                    <a:pt x="1484495" y="179322"/>
                  </a:lnTo>
                  <a:lnTo>
                    <a:pt x="1447693" y="154779"/>
                  </a:lnTo>
                  <a:lnTo>
                    <a:pt x="1408199" y="131724"/>
                  </a:lnTo>
                  <a:lnTo>
                    <a:pt x="1366156" y="110240"/>
                  </a:lnTo>
                  <a:lnTo>
                    <a:pt x="1321705" y="90410"/>
                  </a:lnTo>
                  <a:lnTo>
                    <a:pt x="1274988" y="72317"/>
                  </a:lnTo>
                  <a:lnTo>
                    <a:pt x="1226146" y="56042"/>
                  </a:lnTo>
                  <a:lnTo>
                    <a:pt x="1175323" y="41670"/>
                  </a:lnTo>
                  <a:lnTo>
                    <a:pt x="1122658" y="29282"/>
                  </a:lnTo>
                  <a:lnTo>
                    <a:pt x="1068293" y="18960"/>
                  </a:lnTo>
                  <a:lnTo>
                    <a:pt x="1012371" y="10789"/>
                  </a:lnTo>
                  <a:lnTo>
                    <a:pt x="955033" y="4850"/>
                  </a:lnTo>
                  <a:lnTo>
                    <a:pt x="896421" y="1226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54084" y="5530596"/>
              <a:ext cx="1673860" cy="977265"/>
            </a:xfrm>
            <a:custGeom>
              <a:avLst/>
              <a:gdLst/>
              <a:ahLst/>
              <a:cxnLst/>
              <a:rect l="l" t="t" r="r" b="b"/>
              <a:pathLst>
                <a:path w="1673859" h="977265">
                  <a:moveTo>
                    <a:pt x="0" y="488441"/>
                  </a:moveTo>
                  <a:lnTo>
                    <a:pt x="8309" y="419338"/>
                  </a:lnTo>
                  <a:lnTo>
                    <a:pt x="32483" y="353213"/>
                  </a:lnTo>
                  <a:lnTo>
                    <a:pt x="71388" y="290728"/>
                  </a:lnTo>
                  <a:lnTo>
                    <a:pt x="96010" y="261057"/>
                  </a:lnTo>
                  <a:lnTo>
                    <a:pt x="123890" y="232544"/>
                  </a:lnTo>
                  <a:lnTo>
                    <a:pt x="154885" y="205272"/>
                  </a:lnTo>
                  <a:lnTo>
                    <a:pt x="188856" y="179322"/>
                  </a:lnTo>
                  <a:lnTo>
                    <a:pt x="225658" y="154779"/>
                  </a:lnTo>
                  <a:lnTo>
                    <a:pt x="265152" y="131724"/>
                  </a:lnTo>
                  <a:lnTo>
                    <a:pt x="307195" y="110240"/>
                  </a:lnTo>
                  <a:lnTo>
                    <a:pt x="351646" y="90410"/>
                  </a:lnTo>
                  <a:lnTo>
                    <a:pt x="398363" y="72317"/>
                  </a:lnTo>
                  <a:lnTo>
                    <a:pt x="447205" y="56042"/>
                  </a:lnTo>
                  <a:lnTo>
                    <a:pt x="498028" y="41670"/>
                  </a:lnTo>
                  <a:lnTo>
                    <a:pt x="550693" y="29282"/>
                  </a:lnTo>
                  <a:lnTo>
                    <a:pt x="605058" y="18960"/>
                  </a:lnTo>
                  <a:lnTo>
                    <a:pt x="660980" y="10789"/>
                  </a:lnTo>
                  <a:lnTo>
                    <a:pt x="718318" y="4850"/>
                  </a:lnTo>
                  <a:lnTo>
                    <a:pt x="776930" y="1226"/>
                  </a:lnTo>
                  <a:lnTo>
                    <a:pt x="836676" y="0"/>
                  </a:lnTo>
                  <a:lnTo>
                    <a:pt x="896421" y="1226"/>
                  </a:lnTo>
                  <a:lnTo>
                    <a:pt x="955033" y="4850"/>
                  </a:lnTo>
                  <a:lnTo>
                    <a:pt x="1012371" y="10789"/>
                  </a:lnTo>
                  <a:lnTo>
                    <a:pt x="1068293" y="18960"/>
                  </a:lnTo>
                  <a:lnTo>
                    <a:pt x="1122658" y="29282"/>
                  </a:lnTo>
                  <a:lnTo>
                    <a:pt x="1175323" y="41670"/>
                  </a:lnTo>
                  <a:lnTo>
                    <a:pt x="1226146" y="56042"/>
                  </a:lnTo>
                  <a:lnTo>
                    <a:pt x="1274988" y="72317"/>
                  </a:lnTo>
                  <a:lnTo>
                    <a:pt x="1321705" y="90410"/>
                  </a:lnTo>
                  <a:lnTo>
                    <a:pt x="1366156" y="110240"/>
                  </a:lnTo>
                  <a:lnTo>
                    <a:pt x="1408199" y="131724"/>
                  </a:lnTo>
                  <a:lnTo>
                    <a:pt x="1447693" y="154779"/>
                  </a:lnTo>
                  <a:lnTo>
                    <a:pt x="1484495" y="179322"/>
                  </a:lnTo>
                  <a:lnTo>
                    <a:pt x="1518466" y="205272"/>
                  </a:lnTo>
                  <a:lnTo>
                    <a:pt x="1549461" y="232544"/>
                  </a:lnTo>
                  <a:lnTo>
                    <a:pt x="1577341" y="261057"/>
                  </a:lnTo>
                  <a:lnTo>
                    <a:pt x="1601963" y="290728"/>
                  </a:lnTo>
                  <a:lnTo>
                    <a:pt x="1640868" y="353213"/>
                  </a:lnTo>
                  <a:lnTo>
                    <a:pt x="1665042" y="419338"/>
                  </a:lnTo>
                  <a:lnTo>
                    <a:pt x="1673352" y="488441"/>
                  </a:lnTo>
                  <a:lnTo>
                    <a:pt x="1671250" y="523324"/>
                  </a:lnTo>
                  <a:lnTo>
                    <a:pt x="1654867" y="591021"/>
                  </a:lnTo>
                  <a:lnTo>
                    <a:pt x="1623186" y="655409"/>
                  </a:lnTo>
                  <a:lnTo>
                    <a:pt x="1577341" y="715826"/>
                  </a:lnTo>
                  <a:lnTo>
                    <a:pt x="1549461" y="744339"/>
                  </a:lnTo>
                  <a:lnTo>
                    <a:pt x="1518466" y="771611"/>
                  </a:lnTo>
                  <a:lnTo>
                    <a:pt x="1484495" y="797561"/>
                  </a:lnTo>
                  <a:lnTo>
                    <a:pt x="1447693" y="822104"/>
                  </a:lnTo>
                  <a:lnTo>
                    <a:pt x="1408199" y="845159"/>
                  </a:lnTo>
                  <a:lnTo>
                    <a:pt x="1366156" y="866643"/>
                  </a:lnTo>
                  <a:lnTo>
                    <a:pt x="1321705" y="886473"/>
                  </a:lnTo>
                  <a:lnTo>
                    <a:pt x="1274988" y="904566"/>
                  </a:lnTo>
                  <a:lnTo>
                    <a:pt x="1226146" y="920841"/>
                  </a:lnTo>
                  <a:lnTo>
                    <a:pt x="1175323" y="935213"/>
                  </a:lnTo>
                  <a:lnTo>
                    <a:pt x="1122658" y="947601"/>
                  </a:lnTo>
                  <a:lnTo>
                    <a:pt x="1068293" y="957923"/>
                  </a:lnTo>
                  <a:lnTo>
                    <a:pt x="1012371" y="966094"/>
                  </a:lnTo>
                  <a:lnTo>
                    <a:pt x="955033" y="972033"/>
                  </a:lnTo>
                  <a:lnTo>
                    <a:pt x="896421" y="975657"/>
                  </a:lnTo>
                  <a:lnTo>
                    <a:pt x="836676" y="976883"/>
                  </a:lnTo>
                  <a:lnTo>
                    <a:pt x="776930" y="975657"/>
                  </a:lnTo>
                  <a:lnTo>
                    <a:pt x="718318" y="972033"/>
                  </a:lnTo>
                  <a:lnTo>
                    <a:pt x="660980" y="966094"/>
                  </a:lnTo>
                  <a:lnTo>
                    <a:pt x="605058" y="957923"/>
                  </a:lnTo>
                  <a:lnTo>
                    <a:pt x="550693" y="947601"/>
                  </a:lnTo>
                  <a:lnTo>
                    <a:pt x="498028" y="935213"/>
                  </a:lnTo>
                  <a:lnTo>
                    <a:pt x="447205" y="920841"/>
                  </a:lnTo>
                  <a:lnTo>
                    <a:pt x="398363" y="904566"/>
                  </a:lnTo>
                  <a:lnTo>
                    <a:pt x="351646" y="886473"/>
                  </a:lnTo>
                  <a:lnTo>
                    <a:pt x="307195" y="866643"/>
                  </a:lnTo>
                  <a:lnTo>
                    <a:pt x="265152" y="845159"/>
                  </a:lnTo>
                  <a:lnTo>
                    <a:pt x="225658" y="822104"/>
                  </a:lnTo>
                  <a:lnTo>
                    <a:pt x="188856" y="797561"/>
                  </a:lnTo>
                  <a:lnTo>
                    <a:pt x="154885" y="771611"/>
                  </a:lnTo>
                  <a:lnTo>
                    <a:pt x="123890" y="744339"/>
                  </a:lnTo>
                  <a:lnTo>
                    <a:pt x="96010" y="715826"/>
                  </a:lnTo>
                  <a:lnTo>
                    <a:pt x="71388" y="686155"/>
                  </a:lnTo>
                  <a:lnTo>
                    <a:pt x="32483" y="623670"/>
                  </a:lnTo>
                  <a:lnTo>
                    <a:pt x="8309" y="557545"/>
                  </a:lnTo>
                  <a:lnTo>
                    <a:pt x="0" y="48844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37904" y="5844540"/>
              <a:ext cx="1487805" cy="344805"/>
            </a:xfrm>
            <a:custGeom>
              <a:avLst/>
              <a:gdLst/>
              <a:ahLst/>
              <a:cxnLst/>
              <a:rect l="l" t="t" r="r" b="b"/>
              <a:pathLst>
                <a:path w="1487804" h="344804">
                  <a:moveTo>
                    <a:pt x="1487424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487424" y="344424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66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412351" y="5874816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Malgun Gothic"/>
                <a:cs typeface="Malgun Gothic"/>
              </a:rPr>
              <a:t>창업장소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043928" y="5974194"/>
            <a:ext cx="2009139" cy="103505"/>
          </a:xfrm>
          <a:custGeom>
            <a:avLst/>
            <a:gdLst/>
            <a:ahLst/>
            <a:cxnLst/>
            <a:rect l="l" t="t" r="r" b="b"/>
            <a:pathLst>
              <a:path w="2009140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455" y="102374"/>
                </a:lnTo>
                <a:lnTo>
                  <a:pt x="96012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2" y="7073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200914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2009140" h="103504">
                <a:moveTo>
                  <a:pt x="200914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2009140" y="58051"/>
                </a:lnTo>
                <a:lnTo>
                  <a:pt x="2009140" y="45351"/>
                </a:lnTo>
                <a:close/>
              </a:path>
              <a:path w="200914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200914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200914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6FF"/>
                </a:solidFill>
              </a:rPr>
              <a:t>3. </a:t>
            </a:r>
            <a:r>
              <a:rPr spc="280" dirty="0">
                <a:solidFill>
                  <a:srgbClr val="0066FF"/>
                </a:solidFill>
              </a:rPr>
              <a:t>귀농•귀촌</a:t>
            </a:r>
            <a:r>
              <a:rPr spc="-5" dirty="0">
                <a:solidFill>
                  <a:srgbClr val="0066FF"/>
                </a:solidFill>
              </a:rPr>
              <a:t> </a:t>
            </a:r>
            <a:r>
              <a:rPr dirty="0">
                <a:solidFill>
                  <a:srgbClr val="0066FF"/>
                </a:solidFill>
              </a:rPr>
              <a:t>창업의</a:t>
            </a:r>
            <a:r>
              <a:rPr spc="5" dirty="0">
                <a:solidFill>
                  <a:srgbClr val="0066FF"/>
                </a:solidFill>
              </a:rPr>
              <a:t> </a:t>
            </a:r>
            <a:r>
              <a:rPr spc="-25" dirty="0">
                <a:solidFill>
                  <a:srgbClr val="0066FF"/>
                </a:solidFill>
              </a:rPr>
              <a:t>절차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1522475"/>
            <a:ext cx="2955290" cy="39370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55244" rIns="0" bIns="0" rtlCol="0">
            <a:spAutoFit/>
          </a:bodyPr>
          <a:lstStyle/>
          <a:p>
            <a:pPr marL="636905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FFFF00"/>
                </a:solidFill>
                <a:latin typeface="Malgun Gothic"/>
                <a:cs typeface="Malgun Gothic"/>
              </a:rPr>
              <a:t>농업의 </a:t>
            </a:r>
            <a:r>
              <a:rPr sz="1800" b="1" spc="-20" dirty="0">
                <a:solidFill>
                  <a:srgbClr val="FFFF00"/>
                </a:solidFill>
                <a:latin typeface="Malgun Gothic"/>
                <a:cs typeface="Malgun Gothic"/>
              </a:rPr>
              <a:t>영향요인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2039111"/>
            <a:ext cx="2955290" cy="3403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355"/>
              </a:spcBef>
            </a:pPr>
            <a:r>
              <a:rPr sz="1600" b="1" dirty="0">
                <a:latin typeface="Malgun Gothic"/>
                <a:cs typeface="Malgun Gothic"/>
              </a:rPr>
              <a:t>정부지원금</a:t>
            </a:r>
            <a:r>
              <a:rPr sz="1600" b="1" spc="-6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가처분소득</a:t>
            </a:r>
            <a:r>
              <a:rPr sz="1600" b="1" spc="-65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증가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9347" y="2537460"/>
            <a:ext cx="2955290" cy="3384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600" b="1" dirty="0">
                <a:latin typeface="Malgun Gothic"/>
                <a:cs typeface="Malgun Gothic"/>
              </a:rPr>
              <a:t>거리두기로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집밥</a:t>
            </a:r>
            <a:r>
              <a:rPr sz="1600" b="1" spc="-55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소득증가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727" y="3034283"/>
            <a:ext cx="2955290" cy="3403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355"/>
              </a:spcBef>
            </a:pPr>
            <a:r>
              <a:rPr sz="1600" b="1" dirty="0">
                <a:latin typeface="Malgun Gothic"/>
                <a:cs typeface="Malgun Gothic"/>
              </a:rPr>
              <a:t>수입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농산물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수입단가</a:t>
            </a:r>
            <a:r>
              <a:rPr sz="1600" b="1" spc="-25" dirty="0">
                <a:latin typeface="Malgun Gothic"/>
                <a:cs typeface="Malgun Gothic"/>
              </a:rPr>
              <a:t> 상승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5632" y="3532632"/>
            <a:ext cx="2955290" cy="3384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381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345"/>
              </a:spcBef>
            </a:pPr>
            <a:r>
              <a:rPr sz="1600" b="1" dirty="0">
                <a:latin typeface="Malgun Gothic"/>
                <a:cs typeface="Malgun Gothic"/>
              </a:rPr>
              <a:t>통화량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증가에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따른</a:t>
            </a:r>
            <a:r>
              <a:rPr sz="1600" b="1" spc="-55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위험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8011" y="4018788"/>
            <a:ext cx="2955290" cy="3384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350"/>
              </a:spcBef>
            </a:pPr>
            <a:r>
              <a:rPr sz="1600" b="1" dirty="0">
                <a:latin typeface="Malgun Gothic"/>
                <a:cs typeface="Malgun Gothic"/>
              </a:rPr>
              <a:t>농업인력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부족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노임상승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060" y="4515611"/>
            <a:ext cx="2955290" cy="3384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355"/>
              </a:spcBef>
            </a:pPr>
            <a:r>
              <a:rPr sz="1600" b="1" dirty="0">
                <a:latin typeface="Malgun Gothic"/>
                <a:cs typeface="Malgun Gothic"/>
              </a:rPr>
              <a:t>기상</a:t>
            </a:r>
            <a:r>
              <a:rPr sz="1600" b="1" spc="-6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악화/AI발생</a:t>
            </a:r>
            <a:r>
              <a:rPr sz="1600" b="1" spc="-50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위험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5632" y="5013959"/>
            <a:ext cx="2955290" cy="3384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350"/>
              </a:spcBef>
            </a:pPr>
            <a:r>
              <a:rPr sz="1600" b="1" dirty="0">
                <a:latin typeface="Malgun Gothic"/>
                <a:cs typeface="Malgun Gothic"/>
              </a:rPr>
              <a:t>일시적</a:t>
            </a:r>
            <a:r>
              <a:rPr sz="1600" b="1" spc="-5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재배면적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감소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011" y="5522976"/>
            <a:ext cx="2955290" cy="3384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527050">
              <a:lnSpc>
                <a:spcPct val="100000"/>
              </a:lnSpc>
              <a:spcBef>
                <a:spcPts val="350"/>
              </a:spcBef>
            </a:pPr>
            <a:r>
              <a:rPr sz="1600" b="1" dirty="0">
                <a:latin typeface="Malgun Gothic"/>
                <a:cs typeface="Malgun Gothic"/>
              </a:rPr>
              <a:t>가격하락의</a:t>
            </a:r>
            <a:r>
              <a:rPr sz="1600" b="1" spc="-65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기저효과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3564" y="2808732"/>
            <a:ext cx="2226945" cy="368935"/>
          </a:xfrm>
          <a:prstGeom prst="rect">
            <a:avLst/>
          </a:prstGeom>
          <a:solidFill>
            <a:srgbClr val="FF00FF"/>
          </a:solidFill>
          <a:ln w="9525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55955">
              <a:lnSpc>
                <a:spcPct val="100000"/>
              </a:lnSpc>
              <a:spcBef>
                <a:spcPts val="330"/>
              </a:spcBef>
            </a:pPr>
            <a:r>
              <a:rPr sz="1800" b="1" spc="-20" dirty="0">
                <a:latin typeface="Malgun Gothic"/>
                <a:cs typeface="Malgun Gothic"/>
              </a:rPr>
              <a:t>수요변동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7279" y="4689347"/>
            <a:ext cx="2226945" cy="368935"/>
          </a:xfrm>
          <a:prstGeom prst="rect">
            <a:avLst/>
          </a:prstGeom>
          <a:solidFill>
            <a:srgbClr val="FF00FF"/>
          </a:solidFill>
          <a:ln w="9525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330"/>
              </a:spcBef>
            </a:pPr>
            <a:r>
              <a:rPr sz="1800" b="1" spc="-20" dirty="0">
                <a:latin typeface="Malgun Gothic"/>
                <a:cs typeface="Malgun Gothic"/>
              </a:rPr>
              <a:t>공급변동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7112" y="2203195"/>
            <a:ext cx="1076960" cy="1503680"/>
          </a:xfrm>
          <a:custGeom>
            <a:avLst/>
            <a:gdLst/>
            <a:ahLst/>
            <a:cxnLst/>
            <a:rect l="l" t="t" r="r" b="b"/>
            <a:pathLst>
              <a:path w="1076960" h="1503679">
                <a:moveTo>
                  <a:pt x="1076960" y="789559"/>
                </a:moveTo>
                <a:lnTo>
                  <a:pt x="1060348" y="757047"/>
                </a:lnTo>
                <a:lnTo>
                  <a:pt x="1038225" y="713740"/>
                </a:lnTo>
                <a:lnTo>
                  <a:pt x="1019390" y="739241"/>
                </a:lnTo>
                <a:lnTo>
                  <a:pt x="1017460" y="737831"/>
                </a:lnTo>
                <a:lnTo>
                  <a:pt x="1012825" y="733679"/>
                </a:lnTo>
                <a:lnTo>
                  <a:pt x="1012659" y="734275"/>
                </a:lnTo>
                <a:lnTo>
                  <a:pt x="18034" y="0"/>
                </a:lnTo>
                <a:lnTo>
                  <a:pt x="10414" y="10160"/>
                </a:lnTo>
                <a:lnTo>
                  <a:pt x="1009078" y="747471"/>
                </a:lnTo>
                <a:lnTo>
                  <a:pt x="1006627" y="756513"/>
                </a:lnTo>
                <a:lnTo>
                  <a:pt x="1001407" y="763574"/>
                </a:lnTo>
                <a:lnTo>
                  <a:pt x="18923" y="497332"/>
                </a:lnTo>
                <a:lnTo>
                  <a:pt x="15621" y="509524"/>
                </a:lnTo>
                <a:lnTo>
                  <a:pt x="993355" y="774484"/>
                </a:lnTo>
                <a:lnTo>
                  <a:pt x="993013" y="774954"/>
                </a:lnTo>
                <a:lnTo>
                  <a:pt x="995349" y="775373"/>
                </a:lnTo>
                <a:lnTo>
                  <a:pt x="997940" y="788530"/>
                </a:lnTo>
                <a:lnTo>
                  <a:pt x="994981" y="799465"/>
                </a:lnTo>
                <a:lnTo>
                  <a:pt x="8382" y="994283"/>
                </a:lnTo>
                <a:lnTo>
                  <a:pt x="10922" y="1006729"/>
                </a:lnTo>
                <a:lnTo>
                  <a:pt x="999845" y="811453"/>
                </a:lnTo>
                <a:lnTo>
                  <a:pt x="1003566" y="817105"/>
                </a:lnTo>
                <a:lnTo>
                  <a:pt x="1005954" y="829221"/>
                </a:lnTo>
                <a:lnTo>
                  <a:pt x="0" y="1492758"/>
                </a:lnTo>
                <a:lnTo>
                  <a:pt x="7112" y="1503426"/>
                </a:lnTo>
                <a:lnTo>
                  <a:pt x="1016812" y="837209"/>
                </a:lnTo>
                <a:lnTo>
                  <a:pt x="1034288" y="863727"/>
                </a:lnTo>
                <a:lnTo>
                  <a:pt x="1059764" y="819658"/>
                </a:lnTo>
                <a:lnTo>
                  <a:pt x="1076960" y="789940"/>
                </a:lnTo>
                <a:lnTo>
                  <a:pt x="1075994" y="790067"/>
                </a:lnTo>
                <a:lnTo>
                  <a:pt x="1075944" y="789940"/>
                </a:lnTo>
                <a:lnTo>
                  <a:pt x="1075080" y="789241"/>
                </a:lnTo>
                <a:lnTo>
                  <a:pt x="1076960" y="78955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09238" y="4182617"/>
            <a:ext cx="1099185" cy="1514475"/>
          </a:xfrm>
          <a:custGeom>
            <a:avLst/>
            <a:gdLst/>
            <a:ahLst/>
            <a:cxnLst/>
            <a:rect l="l" t="t" r="r" b="b"/>
            <a:pathLst>
              <a:path w="1099185" h="1514475">
                <a:moveTo>
                  <a:pt x="1098931" y="691134"/>
                </a:moveTo>
                <a:lnTo>
                  <a:pt x="1098003" y="690968"/>
                </a:lnTo>
                <a:lnTo>
                  <a:pt x="1081087" y="663194"/>
                </a:lnTo>
                <a:lnTo>
                  <a:pt x="1054100" y="618871"/>
                </a:lnTo>
                <a:lnTo>
                  <a:pt x="1037209" y="645769"/>
                </a:lnTo>
                <a:lnTo>
                  <a:pt x="1033856" y="643674"/>
                </a:lnTo>
                <a:lnTo>
                  <a:pt x="1029335" y="640334"/>
                </a:lnTo>
                <a:lnTo>
                  <a:pt x="1029246" y="640791"/>
                </a:lnTo>
                <a:lnTo>
                  <a:pt x="7239" y="0"/>
                </a:lnTo>
                <a:lnTo>
                  <a:pt x="381" y="10668"/>
                </a:lnTo>
                <a:lnTo>
                  <a:pt x="1026934" y="654215"/>
                </a:lnTo>
                <a:lnTo>
                  <a:pt x="1025042" y="665137"/>
                </a:lnTo>
                <a:lnTo>
                  <a:pt x="1021283" y="671118"/>
                </a:lnTo>
                <a:lnTo>
                  <a:pt x="8001" y="495935"/>
                </a:lnTo>
                <a:lnTo>
                  <a:pt x="5715" y="508381"/>
                </a:lnTo>
                <a:lnTo>
                  <a:pt x="1013955" y="682802"/>
                </a:lnTo>
                <a:lnTo>
                  <a:pt x="1013587" y="683387"/>
                </a:lnTo>
                <a:lnTo>
                  <a:pt x="1017651" y="683793"/>
                </a:lnTo>
                <a:lnTo>
                  <a:pt x="1020241" y="692950"/>
                </a:lnTo>
                <a:lnTo>
                  <a:pt x="1018057" y="705624"/>
                </a:lnTo>
                <a:lnTo>
                  <a:pt x="1014603" y="706247"/>
                </a:lnTo>
                <a:lnTo>
                  <a:pt x="1016038" y="708190"/>
                </a:lnTo>
                <a:lnTo>
                  <a:pt x="9652" y="993902"/>
                </a:lnTo>
                <a:lnTo>
                  <a:pt x="13208" y="1006094"/>
                </a:lnTo>
                <a:lnTo>
                  <a:pt x="1024153" y="719035"/>
                </a:lnTo>
                <a:lnTo>
                  <a:pt x="1029779" y="726567"/>
                </a:lnTo>
                <a:lnTo>
                  <a:pt x="1031646" y="733120"/>
                </a:lnTo>
                <a:lnTo>
                  <a:pt x="0" y="1503972"/>
                </a:lnTo>
                <a:lnTo>
                  <a:pt x="7620" y="1514157"/>
                </a:lnTo>
                <a:lnTo>
                  <a:pt x="1035354" y="746201"/>
                </a:lnTo>
                <a:lnTo>
                  <a:pt x="1036066" y="748665"/>
                </a:lnTo>
                <a:lnTo>
                  <a:pt x="1042149" y="743102"/>
                </a:lnTo>
                <a:lnTo>
                  <a:pt x="1060196" y="767207"/>
                </a:lnTo>
                <a:lnTo>
                  <a:pt x="1081887" y="724027"/>
                </a:lnTo>
                <a:lnTo>
                  <a:pt x="1097991" y="691997"/>
                </a:lnTo>
                <a:lnTo>
                  <a:pt x="1098372" y="691642"/>
                </a:lnTo>
                <a:lnTo>
                  <a:pt x="1098931" y="69113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1795" y="1584811"/>
            <a:ext cx="3610355" cy="434901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36752" y="6033312"/>
            <a:ext cx="10306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&lt;자료원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한국농촌경제연구원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국승용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외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4(2021),</a:t>
            </a:r>
            <a:r>
              <a:rPr sz="1200" spc="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농산물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가격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변동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실태와</a:t>
            </a:r>
            <a:r>
              <a:rPr sz="1200" spc="-10" dirty="0">
                <a:latin typeface="Malgun Gothic"/>
                <a:cs typeface="Malgun Gothic"/>
              </a:rPr>
              <a:t> 시사점-</a:t>
            </a:r>
            <a:r>
              <a:rPr sz="1200" dirty="0">
                <a:latin typeface="Malgun Gothic"/>
                <a:cs typeface="Malgun Gothic"/>
              </a:rPr>
              <a:t>농산물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물가변동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요인과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영향분석,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KREI</a:t>
            </a:r>
            <a:r>
              <a:rPr sz="1200" spc="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농정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포커스,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p.7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를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인용하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여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요약 정리한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것임&gt;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08676" y="3532632"/>
            <a:ext cx="1073150" cy="824865"/>
          </a:xfrm>
          <a:custGeom>
            <a:avLst/>
            <a:gdLst/>
            <a:ahLst/>
            <a:cxnLst/>
            <a:rect l="l" t="t" r="r" b="b"/>
            <a:pathLst>
              <a:path w="1073150" h="824864">
                <a:moveTo>
                  <a:pt x="536448" y="0"/>
                </a:moveTo>
                <a:lnTo>
                  <a:pt x="481596" y="2127"/>
                </a:lnTo>
                <a:lnTo>
                  <a:pt x="428329" y="8373"/>
                </a:lnTo>
                <a:lnTo>
                  <a:pt x="376917" y="18530"/>
                </a:lnTo>
                <a:lnTo>
                  <a:pt x="327630" y="32390"/>
                </a:lnTo>
                <a:lnTo>
                  <a:pt x="280736" y="49748"/>
                </a:lnTo>
                <a:lnTo>
                  <a:pt x="236506" y="70394"/>
                </a:lnTo>
                <a:lnTo>
                  <a:pt x="195209" y="94124"/>
                </a:lnTo>
                <a:lnTo>
                  <a:pt x="157114" y="120729"/>
                </a:lnTo>
                <a:lnTo>
                  <a:pt x="122492" y="150002"/>
                </a:lnTo>
                <a:lnTo>
                  <a:pt x="91611" y="181737"/>
                </a:lnTo>
                <a:lnTo>
                  <a:pt x="64742" y="215727"/>
                </a:lnTo>
                <a:lnTo>
                  <a:pt x="42154" y="251763"/>
                </a:lnTo>
                <a:lnTo>
                  <a:pt x="24116" y="289640"/>
                </a:lnTo>
                <a:lnTo>
                  <a:pt x="10897" y="329150"/>
                </a:lnTo>
                <a:lnTo>
                  <a:pt x="2769" y="370086"/>
                </a:lnTo>
                <a:lnTo>
                  <a:pt x="0" y="412241"/>
                </a:lnTo>
                <a:lnTo>
                  <a:pt x="2769" y="454397"/>
                </a:lnTo>
                <a:lnTo>
                  <a:pt x="10897" y="495333"/>
                </a:lnTo>
                <a:lnTo>
                  <a:pt x="24116" y="534843"/>
                </a:lnTo>
                <a:lnTo>
                  <a:pt x="42154" y="572720"/>
                </a:lnTo>
                <a:lnTo>
                  <a:pt x="64742" y="608756"/>
                </a:lnTo>
                <a:lnTo>
                  <a:pt x="91611" y="642746"/>
                </a:lnTo>
                <a:lnTo>
                  <a:pt x="122492" y="674481"/>
                </a:lnTo>
                <a:lnTo>
                  <a:pt x="157114" y="703754"/>
                </a:lnTo>
                <a:lnTo>
                  <a:pt x="195209" y="730359"/>
                </a:lnTo>
                <a:lnTo>
                  <a:pt x="236506" y="754089"/>
                </a:lnTo>
                <a:lnTo>
                  <a:pt x="280736" y="774735"/>
                </a:lnTo>
                <a:lnTo>
                  <a:pt x="327630" y="792093"/>
                </a:lnTo>
                <a:lnTo>
                  <a:pt x="376917" y="805953"/>
                </a:lnTo>
                <a:lnTo>
                  <a:pt x="428329" y="816110"/>
                </a:lnTo>
                <a:lnTo>
                  <a:pt x="481596" y="822356"/>
                </a:lnTo>
                <a:lnTo>
                  <a:pt x="536448" y="824483"/>
                </a:lnTo>
                <a:lnTo>
                  <a:pt x="591299" y="822356"/>
                </a:lnTo>
                <a:lnTo>
                  <a:pt x="644566" y="816110"/>
                </a:lnTo>
                <a:lnTo>
                  <a:pt x="695978" y="805953"/>
                </a:lnTo>
                <a:lnTo>
                  <a:pt x="745265" y="792093"/>
                </a:lnTo>
                <a:lnTo>
                  <a:pt x="792159" y="774735"/>
                </a:lnTo>
                <a:lnTo>
                  <a:pt x="836389" y="754089"/>
                </a:lnTo>
                <a:lnTo>
                  <a:pt x="877686" y="730359"/>
                </a:lnTo>
                <a:lnTo>
                  <a:pt x="915781" y="703754"/>
                </a:lnTo>
                <a:lnTo>
                  <a:pt x="950403" y="674481"/>
                </a:lnTo>
                <a:lnTo>
                  <a:pt x="981284" y="642746"/>
                </a:lnTo>
                <a:lnTo>
                  <a:pt x="1008153" y="608756"/>
                </a:lnTo>
                <a:lnTo>
                  <a:pt x="1030741" y="572720"/>
                </a:lnTo>
                <a:lnTo>
                  <a:pt x="1048779" y="534843"/>
                </a:lnTo>
                <a:lnTo>
                  <a:pt x="1061998" y="495333"/>
                </a:lnTo>
                <a:lnTo>
                  <a:pt x="1070126" y="454397"/>
                </a:lnTo>
                <a:lnTo>
                  <a:pt x="1072896" y="412241"/>
                </a:lnTo>
                <a:lnTo>
                  <a:pt x="1070126" y="370086"/>
                </a:lnTo>
                <a:lnTo>
                  <a:pt x="1061998" y="329150"/>
                </a:lnTo>
                <a:lnTo>
                  <a:pt x="1048779" y="289640"/>
                </a:lnTo>
                <a:lnTo>
                  <a:pt x="1030741" y="251763"/>
                </a:lnTo>
                <a:lnTo>
                  <a:pt x="1008153" y="215727"/>
                </a:lnTo>
                <a:lnTo>
                  <a:pt x="981284" y="181737"/>
                </a:lnTo>
                <a:lnTo>
                  <a:pt x="950403" y="150002"/>
                </a:lnTo>
                <a:lnTo>
                  <a:pt x="915781" y="120729"/>
                </a:lnTo>
                <a:lnTo>
                  <a:pt x="877686" y="94124"/>
                </a:lnTo>
                <a:lnTo>
                  <a:pt x="836389" y="70394"/>
                </a:lnTo>
                <a:lnTo>
                  <a:pt x="792159" y="49748"/>
                </a:lnTo>
                <a:lnTo>
                  <a:pt x="745265" y="32390"/>
                </a:lnTo>
                <a:lnTo>
                  <a:pt x="695978" y="18530"/>
                </a:lnTo>
                <a:lnTo>
                  <a:pt x="644566" y="8373"/>
                </a:lnTo>
                <a:lnTo>
                  <a:pt x="591299" y="2127"/>
                </a:lnTo>
                <a:lnTo>
                  <a:pt x="53644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53278" y="3811981"/>
            <a:ext cx="482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Malgun Gothic"/>
                <a:cs typeface="Malgun Gothic"/>
              </a:rPr>
              <a:t>가격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29050" y="352425"/>
            <a:ext cx="4533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2023년</a:t>
            </a:r>
            <a:r>
              <a:rPr sz="3200" spc="-5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농업</a:t>
            </a:r>
            <a:r>
              <a:rPr sz="3200" spc="-10" dirty="0">
                <a:solidFill>
                  <a:srgbClr val="000000"/>
                </a:solidFill>
              </a:rPr>
              <a:t> 이슈(issue)</a:t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2" y="1479803"/>
            <a:ext cx="4023360" cy="952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322" y="1460753"/>
            <a:ext cx="4061460" cy="99060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3460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2725"/>
              </a:spcBef>
            </a:pPr>
            <a:r>
              <a:rPr dirty="0">
                <a:solidFill>
                  <a:srgbClr val="FFFF00"/>
                </a:solidFill>
              </a:rPr>
              <a:t>2022년</a:t>
            </a:r>
            <a:r>
              <a:rPr spc="-3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농업분야</a:t>
            </a:r>
            <a:r>
              <a:rPr spc="1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10대</a:t>
            </a:r>
            <a:r>
              <a:rPr spc="-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뉴스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2272" y="2520695"/>
            <a:ext cx="10804525" cy="3937635"/>
            <a:chOff x="652272" y="2520695"/>
            <a:chExt cx="10804525" cy="3937635"/>
          </a:xfrm>
        </p:grpSpPr>
        <p:sp>
          <p:nvSpPr>
            <p:cNvPr id="6" name="object 6"/>
            <p:cNvSpPr/>
            <p:nvPr/>
          </p:nvSpPr>
          <p:spPr>
            <a:xfrm>
              <a:off x="659879" y="2527934"/>
              <a:ext cx="10784840" cy="3917950"/>
            </a:xfrm>
            <a:custGeom>
              <a:avLst/>
              <a:gdLst/>
              <a:ahLst/>
              <a:cxnLst/>
              <a:rect l="l" t="t" r="r" b="b"/>
              <a:pathLst>
                <a:path w="10784840" h="3917950">
                  <a:moveTo>
                    <a:pt x="5392166" y="3033801"/>
                  </a:moveTo>
                  <a:lnTo>
                    <a:pt x="0" y="3033801"/>
                  </a:lnTo>
                  <a:lnTo>
                    <a:pt x="0" y="3917708"/>
                  </a:lnTo>
                  <a:lnTo>
                    <a:pt x="5392166" y="3917708"/>
                  </a:lnTo>
                  <a:lnTo>
                    <a:pt x="5392166" y="3033801"/>
                  </a:lnTo>
                  <a:close/>
                </a:path>
                <a:path w="10784840" h="3917950">
                  <a:moveTo>
                    <a:pt x="5392166" y="0"/>
                  </a:moveTo>
                  <a:lnTo>
                    <a:pt x="0" y="0"/>
                  </a:lnTo>
                  <a:lnTo>
                    <a:pt x="0" y="1021016"/>
                  </a:lnTo>
                  <a:lnTo>
                    <a:pt x="0" y="2149856"/>
                  </a:lnTo>
                  <a:lnTo>
                    <a:pt x="0" y="3033776"/>
                  </a:lnTo>
                  <a:lnTo>
                    <a:pt x="5392166" y="3033776"/>
                  </a:lnTo>
                  <a:lnTo>
                    <a:pt x="5392166" y="2149856"/>
                  </a:lnTo>
                  <a:lnTo>
                    <a:pt x="5392166" y="1021080"/>
                  </a:lnTo>
                  <a:lnTo>
                    <a:pt x="5392166" y="0"/>
                  </a:lnTo>
                  <a:close/>
                </a:path>
                <a:path w="10784840" h="3917950">
                  <a:moveTo>
                    <a:pt x="10784345" y="3033801"/>
                  </a:moveTo>
                  <a:lnTo>
                    <a:pt x="5392178" y="3033801"/>
                  </a:lnTo>
                  <a:lnTo>
                    <a:pt x="5392178" y="3917708"/>
                  </a:lnTo>
                  <a:lnTo>
                    <a:pt x="10784345" y="3917708"/>
                  </a:lnTo>
                  <a:lnTo>
                    <a:pt x="10784345" y="3033801"/>
                  </a:lnTo>
                  <a:close/>
                </a:path>
                <a:path w="10784840" h="3917950">
                  <a:moveTo>
                    <a:pt x="10784345" y="0"/>
                  </a:moveTo>
                  <a:lnTo>
                    <a:pt x="5392178" y="0"/>
                  </a:lnTo>
                  <a:lnTo>
                    <a:pt x="5392178" y="1021016"/>
                  </a:lnTo>
                  <a:lnTo>
                    <a:pt x="5392178" y="2149856"/>
                  </a:lnTo>
                  <a:lnTo>
                    <a:pt x="5392178" y="3033776"/>
                  </a:lnTo>
                  <a:lnTo>
                    <a:pt x="10784345" y="3033776"/>
                  </a:lnTo>
                  <a:lnTo>
                    <a:pt x="10784345" y="2149856"/>
                  </a:lnTo>
                  <a:lnTo>
                    <a:pt x="10784345" y="1021080"/>
                  </a:lnTo>
                  <a:lnTo>
                    <a:pt x="1078434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2520695"/>
              <a:ext cx="10804398" cy="393725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31433" y="2627122"/>
            <a:ext cx="339407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635" indent="-241935">
              <a:lnSpc>
                <a:spcPct val="100000"/>
              </a:lnSpc>
              <a:spcBef>
                <a:spcPts val="95"/>
              </a:spcBef>
              <a:buAutoNum type="arabicPeriod" startAt="5"/>
              <a:tabLst>
                <a:tab pos="254635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고향세</a:t>
            </a:r>
            <a:r>
              <a:rPr sz="1600" b="1" spc="-4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준비와</a:t>
            </a:r>
            <a:r>
              <a:rPr sz="1600" b="1" spc="-4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35" dirty="0">
                <a:solidFill>
                  <a:srgbClr val="0000FF"/>
                </a:solidFill>
                <a:latin typeface="Malgun Gothic"/>
                <a:cs typeface="Malgun Gothic"/>
              </a:rPr>
              <a:t>추진</a:t>
            </a:r>
            <a:endParaRPr sz="16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spcBef>
                <a:spcPts val="5"/>
              </a:spcBef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2023년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1월1일</a:t>
            </a:r>
            <a:r>
              <a:rPr sz="1200" spc="-3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시행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고향세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 “고향사랑기부제에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관한 법률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spc="-20" dirty="0">
                <a:latin typeface="Malgun Gothic"/>
                <a:cs typeface="Malgun Gothic"/>
              </a:rPr>
              <a:t>시행령”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고향세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납부자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↔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지역농산물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제공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31433" y="3702558"/>
            <a:ext cx="382968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95"/>
              </a:spcBef>
              <a:buAutoNum type="arabicPeriod" startAt="6"/>
              <a:tabLst>
                <a:tab pos="255270" algn="l"/>
              </a:tabLst>
            </a:pPr>
            <a:r>
              <a:rPr sz="1600" b="1" spc="140" dirty="0">
                <a:solidFill>
                  <a:srgbClr val="0000FF"/>
                </a:solidFill>
                <a:latin typeface="Malgun Gothic"/>
                <a:cs typeface="Malgun Gothic"/>
              </a:rPr>
              <a:t>비료•면세유</a:t>
            </a:r>
            <a:r>
              <a:rPr sz="1600" b="1" spc="5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Malgun Gothic"/>
                <a:cs typeface="Malgun Gothic"/>
              </a:rPr>
              <a:t>가격폭등</a:t>
            </a:r>
            <a:endParaRPr sz="16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spcBef>
                <a:spcPts val="5"/>
              </a:spcBef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코로나19 및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러ㆍ우크라이나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전쟁으로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폭등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무기질 비료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 88~159%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증가(가격 인상분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일부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지원)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농업용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면세유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50% </a:t>
            </a:r>
            <a:r>
              <a:rPr sz="1200" spc="-25" dirty="0">
                <a:latin typeface="Malgun Gothic"/>
                <a:cs typeface="Malgun Gothic"/>
              </a:rPr>
              <a:t>상승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631" y="2558542"/>
            <a:ext cx="5166995" cy="3852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54000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CPTPP</a:t>
            </a:r>
            <a:r>
              <a:rPr sz="1600" b="1" spc="-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가입</a:t>
            </a:r>
            <a:r>
              <a:rPr sz="1600" b="1" spc="-4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추진</a:t>
            </a:r>
            <a:endParaRPr sz="16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spcBef>
                <a:spcPts val="5"/>
              </a:spcBef>
              <a:buChar char="○"/>
              <a:tabLst>
                <a:tab pos="218440" algn="l"/>
              </a:tabLst>
            </a:pPr>
            <a:r>
              <a:rPr sz="1200" spc="-10" dirty="0">
                <a:latin typeface="Malgun Gothic"/>
                <a:cs typeface="Malgun Gothic"/>
              </a:rPr>
              <a:t>CPTPP</a:t>
            </a:r>
            <a:r>
              <a:rPr sz="900" spc="-10" dirty="0">
                <a:latin typeface="Malgun Gothic"/>
                <a:cs typeface="Malgun Gothic"/>
              </a:rPr>
              <a:t>(Comprehensive</a:t>
            </a:r>
            <a:r>
              <a:rPr sz="900" spc="1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and</a:t>
            </a:r>
            <a:r>
              <a:rPr sz="900" spc="-2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Progressive</a:t>
            </a:r>
            <a:r>
              <a:rPr sz="900" spc="-2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Agreement</a:t>
            </a:r>
            <a:r>
              <a:rPr sz="900" spc="-10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for</a:t>
            </a:r>
            <a:r>
              <a:rPr sz="900" spc="-30" dirty="0">
                <a:latin typeface="Malgun Gothic"/>
                <a:cs typeface="Malgun Gothic"/>
              </a:rPr>
              <a:t> </a:t>
            </a:r>
            <a:r>
              <a:rPr sz="900" spc="-10" dirty="0">
                <a:latin typeface="Malgun Gothic"/>
                <a:cs typeface="Malgun Gothic"/>
              </a:rPr>
              <a:t>Trans-</a:t>
            </a:r>
            <a:r>
              <a:rPr sz="900" dirty="0">
                <a:latin typeface="Malgun Gothic"/>
                <a:cs typeface="Malgun Gothic"/>
              </a:rPr>
              <a:t>Pacific</a:t>
            </a:r>
            <a:r>
              <a:rPr sz="900" spc="-1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Partnership</a:t>
            </a:r>
            <a:r>
              <a:rPr sz="1200" dirty="0">
                <a:latin typeface="Malgun Gothic"/>
                <a:cs typeface="Malgun Gothic"/>
              </a:rPr>
              <a:t>-</a:t>
            </a:r>
            <a:r>
              <a:rPr sz="1200" spc="-35" dirty="0">
                <a:latin typeface="Malgun Gothic"/>
                <a:cs typeface="Malgun Gothic"/>
              </a:rPr>
              <a:t> </a:t>
            </a:r>
            <a:r>
              <a:rPr sz="900" spc="-10" dirty="0">
                <a:latin typeface="Malgun Gothic"/>
                <a:cs typeface="Malgun Gothic"/>
              </a:rPr>
              <a:t>포괄적ㆍ점</a:t>
            </a:r>
            <a:endParaRPr sz="900">
              <a:latin typeface="Malgun Gothic"/>
              <a:cs typeface="Malgun Gothic"/>
            </a:endParaRPr>
          </a:p>
          <a:p>
            <a:pPr marL="12700">
              <a:lnSpc>
                <a:spcPts val="1075"/>
              </a:lnSpc>
              <a:spcBef>
                <a:spcPts val="10"/>
              </a:spcBef>
            </a:pPr>
            <a:r>
              <a:rPr sz="900" dirty="0">
                <a:latin typeface="Malgun Gothic"/>
                <a:cs typeface="Malgun Gothic"/>
              </a:rPr>
              <a:t>진적</a:t>
            </a:r>
            <a:r>
              <a:rPr sz="900" spc="-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환태평양</a:t>
            </a:r>
            <a:r>
              <a:rPr sz="900" spc="-5" dirty="0">
                <a:latin typeface="Malgun Gothic"/>
                <a:cs typeface="Malgun Gothic"/>
              </a:rPr>
              <a:t> </a:t>
            </a:r>
            <a:r>
              <a:rPr sz="900" spc="-10" dirty="0">
                <a:latin typeface="Malgun Gothic"/>
                <a:cs typeface="Malgun Gothic"/>
              </a:rPr>
              <a:t>경제동반자협정)</a:t>
            </a:r>
            <a:endParaRPr sz="900">
              <a:latin typeface="Malgun Gothic"/>
              <a:cs typeface="Malgun Gothic"/>
            </a:endParaRPr>
          </a:p>
          <a:p>
            <a:pPr marL="218440" lvl="1" indent="-205740">
              <a:lnSpc>
                <a:spcPts val="1435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가입할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경우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15년간 연평균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4,400억원 </a:t>
            </a:r>
            <a:r>
              <a:rPr sz="1200" spc="-25" dirty="0">
                <a:latin typeface="Malgun Gothic"/>
                <a:cs typeface="Malgun Gothic"/>
              </a:rPr>
              <a:t>피해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농수산물과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공산품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역내 관세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철폐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외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4개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항목</a:t>
            </a:r>
            <a:endParaRPr sz="1200">
              <a:latin typeface="Malgun Gothic"/>
              <a:cs typeface="Malgun Gothic"/>
            </a:endParaRPr>
          </a:p>
          <a:p>
            <a:pPr marL="254635" indent="-241935">
              <a:lnSpc>
                <a:spcPct val="100000"/>
              </a:lnSpc>
              <a:spcBef>
                <a:spcPts val="960"/>
              </a:spcBef>
              <a:buAutoNum type="arabicPeriod" startAt="2"/>
              <a:tabLst>
                <a:tab pos="254635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쌀</a:t>
            </a:r>
            <a:r>
              <a:rPr sz="1600" b="1" spc="-4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Malgun Gothic"/>
                <a:cs typeface="Malgun Gothic"/>
              </a:rPr>
              <a:t>공급과잉(양곡관리법</a:t>
            </a:r>
            <a:r>
              <a:rPr sz="1600" b="1" spc="-3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개정</a:t>
            </a:r>
            <a:r>
              <a:rPr sz="1600" b="1" spc="-3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Malgun Gothic"/>
                <a:cs typeface="Malgun Gothic"/>
              </a:rPr>
              <a:t>논란)</a:t>
            </a:r>
            <a:endParaRPr sz="16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spcBef>
                <a:spcPts val="10"/>
              </a:spcBef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코로나19 이후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식습관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변화로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공급과잉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심화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양곡관리법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과잉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생산된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의무적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정부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매입</a:t>
            </a:r>
            <a:endParaRPr sz="1200">
              <a:latin typeface="Malgun Gothic"/>
              <a:cs typeface="Malgun Gothic"/>
            </a:endParaRPr>
          </a:p>
          <a:p>
            <a:pPr marL="28194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→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쌀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판매가격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40Kg(2022년산)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99,340원</a:t>
            </a:r>
            <a:endParaRPr sz="1200">
              <a:latin typeface="Malgun Gothic"/>
              <a:cs typeface="Malgun Gothic"/>
            </a:endParaRPr>
          </a:p>
          <a:p>
            <a:pPr marL="195580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수입쌀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가공용(40kg)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53,050</a:t>
            </a:r>
            <a:endParaRPr sz="1200">
              <a:latin typeface="Malgun Gothic"/>
              <a:cs typeface="Malgun Gothic"/>
            </a:endParaRPr>
          </a:p>
          <a:p>
            <a:pPr marL="254000" indent="-241300">
              <a:lnSpc>
                <a:spcPct val="100000"/>
              </a:lnSpc>
              <a:spcBef>
                <a:spcPts val="960"/>
              </a:spcBef>
              <a:buAutoNum type="arabicPeriod" startAt="3"/>
              <a:tabLst>
                <a:tab pos="254000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윤석렬</a:t>
            </a:r>
            <a:r>
              <a:rPr sz="1600" b="1" spc="-1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정부</a:t>
            </a:r>
            <a:r>
              <a:rPr sz="1600" b="1" spc="-1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165" dirty="0">
                <a:solidFill>
                  <a:srgbClr val="0000FF"/>
                </a:solidFill>
                <a:latin typeface="Malgun Gothic"/>
                <a:cs typeface="Malgun Gothic"/>
              </a:rPr>
              <a:t>농업•농촌</a:t>
            </a:r>
            <a:r>
              <a:rPr sz="1600" b="1" spc="-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지원</a:t>
            </a:r>
            <a:r>
              <a:rPr sz="1600" b="1" spc="-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Malgun Gothic"/>
                <a:cs typeface="Malgun Gothic"/>
              </a:rPr>
              <a:t>강화</a:t>
            </a:r>
            <a:endParaRPr sz="16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농산촌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지원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및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성장환경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조성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농업의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미래성장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산업화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spcBef>
                <a:spcPts val="5"/>
              </a:spcBef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식량주권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확보와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농가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경영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안정화</a:t>
            </a:r>
            <a:endParaRPr sz="1200">
              <a:latin typeface="Malgun Gothic"/>
              <a:cs typeface="Malgun Gothic"/>
            </a:endParaRPr>
          </a:p>
          <a:p>
            <a:pPr marL="254635" indent="-241935">
              <a:lnSpc>
                <a:spcPct val="100000"/>
              </a:lnSpc>
              <a:spcBef>
                <a:spcPts val="715"/>
              </a:spcBef>
              <a:buAutoNum type="arabicPeriod" startAt="4"/>
              <a:tabLst>
                <a:tab pos="254635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국제</a:t>
            </a:r>
            <a:r>
              <a:rPr sz="1600" b="1" spc="-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곡물시장</a:t>
            </a:r>
            <a:r>
              <a:rPr sz="1600" b="1" spc="-2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Malgun Gothic"/>
                <a:cs typeface="Malgun Gothic"/>
              </a:rPr>
              <a:t>불안</a:t>
            </a:r>
            <a:r>
              <a:rPr sz="1200" b="1" spc="65" dirty="0">
                <a:solidFill>
                  <a:srgbClr val="0000FF"/>
                </a:solidFill>
                <a:latin typeface="Malgun Gothic"/>
                <a:cs typeface="Malgun Gothic"/>
              </a:rPr>
              <a:t>(러•우크라이나</a:t>
            </a:r>
            <a:r>
              <a:rPr sz="1200" b="1" spc="-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2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전쟁)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spcBef>
                <a:spcPts val="5"/>
              </a:spcBef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코로나19로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20" dirty="0">
                <a:latin typeface="Malgun Gothic"/>
                <a:cs typeface="Malgun Gothic"/>
              </a:rPr>
              <a:t>물류차질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기상이변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및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0" dirty="0">
                <a:latin typeface="Malgun Gothic"/>
                <a:cs typeface="Malgun Gothic"/>
              </a:rPr>
              <a:t>전쟁악화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dirty="0">
                <a:latin typeface="Malgun Gothic"/>
                <a:cs typeface="Malgun Gothic"/>
              </a:rPr>
              <a:t>밀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82%,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옥수수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36.7%,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콩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18.9%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상승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1433" y="4708905"/>
            <a:ext cx="374713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95"/>
              </a:spcBef>
              <a:buAutoNum type="arabicPeriod" startAt="7"/>
              <a:tabLst>
                <a:tab pos="255270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명품</a:t>
            </a:r>
            <a:r>
              <a:rPr sz="1600" b="1" spc="-5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포도(샤인머스켓)</a:t>
            </a:r>
            <a:r>
              <a:rPr sz="1600" b="1" spc="-3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몸값</a:t>
            </a:r>
            <a:r>
              <a:rPr sz="1600" b="1" spc="-5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추락</a:t>
            </a:r>
            <a:endParaRPr sz="16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spcBef>
                <a:spcPts val="5"/>
              </a:spcBef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생산량 50% </a:t>
            </a:r>
            <a:r>
              <a:rPr sz="1200" spc="-25" dirty="0">
                <a:latin typeface="Malgun Gothic"/>
                <a:cs typeface="Malgun Gothic"/>
              </a:rPr>
              <a:t>증가</a:t>
            </a:r>
            <a:endParaRPr sz="1200">
              <a:latin typeface="Malgun Gothic"/>
              <a:cs typeface="Malgun Gothic"/>
            </a:endParaRPr>
          </a:p>
          <a:p>
            <a:pPr marL="218440" lvl="1" indent="-205740">
              <a:lnSpc>
                <a:spcPct val="100000"/>
              </a:lnSpc>
              <a:buChar char="○"/>
              <a:tabLst>
                <a:tab pos="218440" algn="l"/>
              </a:tabLst>
            </a:pPr>
            <a:r>
              <a:rPr sz="1200" spc="-20" dirty="0">
                <a:latin typeface="Malgun Gothic"/>
                <a:cs typeface="Malgun Gothic"/>
              </a:rPr>
              <a:t>품질저하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낮은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당도,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두꺼운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껍질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50" dirty="0">
                <a:latin typeface="Malgun Gothic"/>
                <a:cs typeface="Malgun Gothic"/>
              </a:rPr>
              <a:t>등</a:t>
            </a:r>
            <a:endParaRPr sz="1200">
              <a:latin typeface="Malgun Gothic"/>
              <a:cs typeface="Malgun Gothic"/>
            </a:endParaRPr>
          </a:p>
          <a:p>
            <a:pPr marL="255270" indent="-242570">
              <a:lnSpc>
                <a:spcPct val="100000"/>
              </a:lnSpc>
              <a:spcBef>
                <a:spcPts val="715"/>
              </a:spcBef>
              <a:buAutoNum type="arabicPeriod" startAt="8"/>
              <a:tabLst>
                <a:tab pos="255270" algn="l"/>
              </a:tabLst>
            </a:pP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농촌</a:t>
            </a:r>
            <a:r>
              <a:rPr sz="1600" b="1" spc="-4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인력난(외국인</a:t>
            </a:r>
            <a:r>
              <a:rPr sz="1600" b="1" spc="-3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근로자</a:t>
            </a:r>
            <a:r>
              <a:rPr sz="1600" b="1" spc="-4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0000FF"/>
                </a:solidFill>
                <a:latin typeface="Malgun Gothic"/>
                <a:cs typeface="Malgun Gothic"/>
              </a:rPr>
              <a:t>제도</a:t>
            </a:r>
            <a:r>
              <a:rPr sz="1600" b="1" spc="-5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손질)</a:t>
            </a:r>
            <a:endParaRPr sz="16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spcBef>
                <a:spcPts val="5"/>
              </a:spcBef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외국인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고용개선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방안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spc="-35" dirty="0">
                <a:latin typeface="Malgun Gothic"/>
                <a:cs typeface="Malgun Gothic"/>
              </a:rPr>
              <a:t>발표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계절근로자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관리체계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개선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방안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확정</a:t>
            </a:r>
            <a:endParaRPr sz="1200">
              <a:latin typeface="Malgun Gothic"/>
              <a:cs typeface="Malgun Gothic"/>
            </a:endParaRPr>
          </a:p>
          <a:p>
            <a:pPr marL="219075" lvl="1" indent="-206375">
              <a:lnSpc>
                <a:spcPct val="100000"/>
              </a:lnSpc>
              <a:buChar char="○"/>
              <a:tabLst>
                <a:tab pos="219075" algn="l"/>
              </a:tabLst>
            </a:pPr>
            <a:r>
              <a:rPr sz="1200" dirty="0">
                <a:latin typeface="Malgun Gothic"/>
                <a:cs typeface="Malgun Gothic"/>
              </a:rPr>
              <a:t>외국인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근로자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무단이탈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문제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미해결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4380" y="1467611"/>
            <a:ext cx="10655300" cy="1302385"/>
            <a:chOff x="754380" y="1467611"/>
            <a:chExt cx="10655300" cy="1302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" y="1467611"/>
              <a:ext cx="1950720" cy="12908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6436" y="1485899"/>
              <a:ext cx="8682990" cy="1283970"/>
            </a:xfrm>
            <a:prstGeom prst="rect">
              <a:avLst/>
            </a:prstGeom>
          </p:spPr>
        </p:pic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94000" y="1617592"/>
          <a:ext cx="8177530" cy="99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6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9490">
                <a:tc>
                  <a:txBody>
                    <a:bodyPr/>
                    <a:lstStyle/>
                    <a:p>
                      <a:pPr marL="273685" indent="-241935">
                        <a:lnSpc>
                          <a:spcPct val="100000"/>
                        </a:lnSpc>
                        <a:spcBef>
                          <a:spcPts val="135"/>
                        </a:spcBef>
                        <a:buAutoNum type="arabicPeriod" startAt="9"/>
                        <a:tabLst>
                          <a:tab pos="273685" algn="l"/>
                        </a:tabLst>
                      </a:pPr>
                      <a:r>
                        <a:rPr sz="1600" b="1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지방소멸</a:t>
                      </a:r>
                      <a:r>
                        <a:rPr sz="1600" b="1" spc="-4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가속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237490" lvl="1" indent="-20574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○"/>
                        <a:tabLst>
                          <a:tab pos="237490" algn="l"/>
                        </a:tabLst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2047년</a:t>
                      </a:r>
                      <a:r>
                        <a:rPr sz="1200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dirty="0">
                          <a:latin typeface="Malgun Gothic"/>
                          <a:cs typeface="Malgun Gothic"/>
                        </a:rPr>
                        <a:t>소멸위험</a:t>
                      </a:r>
                      <a:r>
                        <a:rPr sz="12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dirty="0">
                          <a:latin typeface="Malgun Gothic"/>
                          <a:cs typeface="Malgun Gothic"/>
                        </a:rPr>
                        <a:t>지역 72개소,</a:t>
                      </a:r>
                      <a:r>
                        <a:rPr sz="12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dirty="0">
                          <a:latin typeface="Malgun Gothic"/>
                          <a:cs typeface="Malgun Gothic"/>
                        </a:rPr>
                        <a:t>소멸 고위험단계</a:t>
                      </a:r>
                      <a:r>
                        <a:rPr sz="12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dirty="0">
                          <a:latin typeface="Malgun Gothic"/>
                          <a:cs typeface="Malgun Gothic"/>
                        </a:rPr>
                        <a:t>지역</a:t>
                      </a:r>
                      <a:r>
                        <a:rPr sz="1200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25" dirty="0">
                          <a:latin typeface="Malgun Gothic"/>
                          <a:cs typeface="Malgun Gothic"/>
                        </a:rPr>
                        <a:t>157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Malgun Gothic"/>
                          <a:cs typeface="Malgun Gothic"/>
                        </a:rPr>
                        <a:t>개소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  <a:p>
                      <a:pPr marL="237490" lvl="1" indent="-205740">
                        <a:lnSpc>
                          <a:spcPct val="100000"/>
                        </a:lnSpc>
                        <a:buChar char="○"/>
                        <a:tabLst>
                          <a:tab pos="237490" algn="l"/>
                        </a:tabLst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문화적 </a:t>
                      </a:r>
                      <a:r>
                        <a:rPr sz="1200" spc="-35" dirty="0">
                          <a:latin typeface="Malgun Gothic"/>
                          <a:cs typeface="Malgun Gothic"/>
                        </a:rPr>
                        <a:t>문제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  <a:p>
                      <a:pPr marL="237490" lvl="1" indent="-205740">
                        <a:lnSpc>
                          <a:spcPts val="1390"/>
                        </a:lnSpc>
                        <a:buChar char="○"/>
                        <a:tabLst>
                          <a:tab pos="237490" algn="l"/>
                        </a:tabLst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젊은층 </a:t>
                      </a:r>
                      <a:r>
                        <a:rPr sz="1200" spc="-35" dirty="0">
                          <a:latin typeface="Malgun Gothic"/>
                          <a:cs typeface="Malgun Gothic"/>
                        </a:rPr>
                        <a:t>유인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65455" indent="-358140">
                        <a:lnSpc>
                          <a:spcPct val="100000"/>
                        </a:lnSpc>
                        <a:spcBef>
                          <a:spcPts val="855"/>
                        </a:spcBef>
                        <a:buAutoNum type="arabicPeriod" startAt="10"/>
                        <a:tabLst>
                          <a:tab pos="465455" algn="l"/>
                        </a:tabLst>
                      </a:pPr>
                      <a:r>
                        <a:rPr sz="1600" b="1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물가잡기</a:t>
                      </a:r>
                      <a:r>
                        <a:rPr sz="1600" b="1" spc="-2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총력전-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농산물</a:t>
                      </a:r>
                      <a:r>
                        <a:rPr sz="1600" b="1" spc="-1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가격</a:t>
                      </a:r>
                      <a:r>
                        <a:rPr sz="1600" b="1" spc="-4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낮추기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313055" lvl="1" indent="-20574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○"/>
                        <a:tabLst>
                          <a:tab pos="313055" algn="l"/>
                        </a:tabLst>
                      </a:pPr>
                      <a:r>
                        <a:rPr sz="1200" spc="-25" dirty="0">
                          <a:latin typeface="Malgun Gothic"/>
                          <a:cs typeface="Malgun Gothic"/>
                        </a:rPr>
                        <a:t>저성장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  <a:p>
                      <a:pPr marL="313055" lvl="1" indent="-205740">
                        <a:lnSpc>
                          <a:spcPct val="100000"/>
                        </a:lnSpc>
                        <a:buChar char="○"/>
                        <a:tabLst>
                          <a:tab pos="313055" algn="l"/>
                        </a:tabLst>
                      </a:pPr>
                      <a:r>
                        <a:rPr sz="1200" spc="-25" dirty="0">
                          <a:latin typeface="Malgun Gothic"/>
                          <a:cs typeface="Malgun Gothic"/>
                        </a:rPr>
                        <a:t>고물가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  <a:p>
                      <a:pPr marL="313055" lvl="1" indent="-205740">
                        <a:lnSpc>
                          <a:spcPct val="100000"/>
                        </a:lnSpc>
                        <a:buChar char="○"/>
                        <a:tabLst>
                          <a:tab pos="313055" algn="l"/>
                        </a:tabLst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농산물</a:t>
                      </a:r>
                      <a:r>
                        <a:rPr sz="1200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dirty="0">
                          <a:latin typeface="Malgun Gothic"/>
                          <a:cs typeface="Malgun Gothic"/>
                        </a:rPr>
                        <a:t>물가</a:t>
                      </a:r>
                      <a:r>
                        <a:rPr sz="1200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25" dirty="0">
                          <a:latin typeface="Malgun Gothic"/>
                          <a:cs typeface="Malgun Gothic"/>
                        </a:rPr>
                        <a:t>압력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10858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34644" y="2843529"/>
            <a:ext cx="8619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&lt;출처&gt;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2022년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농민신문,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한국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농업인신문,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한국농촌경제연구원,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농림축산식품부,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농촌진흥청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자료들을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요약하여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정리한 </a:t>
            </a:r>
            <a:r>
              <a:rPr sz="1200" spc="-25" dirty="0">
                <a:latin typeface="Malgun Gothic"/>
                <a:cs typeface="Malgun Gothic"/>
              </a:rPr>
              <a:t>것임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46379" y="4592954"/>
            <a:ext cx="3445510" cy="1664970"/>
            <a:chOff x="746379" y="4592954"/>
            <a:chExt cx="3445510" cy="16649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904" y="4602479"/>
              <a:ext cx="3425952" cy="1645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1141" y="4597717"/>
              <a:ext cx="3435985" cy="1655445"/>
            </a:xfrm>
            <a:custGeom>
              <a:avLst/>
              <a:gdLst/>
              <a:ahLst/>
              <a:cxnLst/>
              <a:rect l="l" t="t" r="r" b="b"/>
              <a:pathLst>
                <a:path w="3435985" h="1655445">
                  <a:moveTo>
                    <a:pt x="0" y="1655445"/>
                  </a:moveTo>
                  <a:lnTo>
                    <a:pt x="3435477" y="1655445"/>
                  </a:lnTo>
                  <a:lnTo>
                    <a:pt x="3435477" y="0"/>
                  </a:lnTo>
                  <a:lnTo>
                    <a:pt x="0" y="0"/>
                  </a:lnTo>
                  <a:lnTo>
                    <a:pt x="0" y="16554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27715" y="4591430"/>
            <a:ext cx="3249930" cy="1685289"/>
            <a:chOff x="4327715" y="4591430"/>
            <a:chExt cx="3249930" cy="1685289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304" y="4600955"/>
              <a:ext cx="3230879" cy="16474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32478" y="4596193"/>
              <a:ext cx="3240405" cy="1675764"/>
            </a:xfrm>
            <a:custGeom>
              <a:avLst/>
              <a:gdLst/>
              <a:ahLst/>
              <a:cxnLst/>
              <a:rect l="l" t="t" r="r" b="b"/>
              <a:pathLst>
                <a:path w="3240404" h="1675764">
                  <a:moveTo>
                    <a:pt x="0" y="1675257"/>
                  </a:moveTo>
                  <a:lnTo>
                    <a:pt x="3240404" y="1675257"/>
                  </a:lnTo>
                  <a:lnTo>
                    <a:pt x="3240404" y="0"/>
                  </a:lnTo>
                  <a:lnTo>
                    <a:pt x="0" y="0"/>
                  </a:lnTo>
                  <a:lnTo>
                    <a:pt x="0" y="16752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744523" y="4589907"/>
            <a:ext cx="3661410" cy="1664970"/>
            <a:chOff x="7744523" y="4589907"/>
            <a:chExt cx="3661410" cy="166497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4111" y="4599432"/>
              <a:ext cx="3642359" cy="16459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49285" y="4594669"/>
              <a:ext cx="3651885" cy="1655445"/>
            </a:xfrm>
            <a:custGeom>
              <a:avLst/>
              <a:gdLst/>
              <a:ahLst/>
              <a:cxnLst/>
              <a:rect l="l" t="t" r="r" b="b"/>
              <a:pathLst>
                <a:path w="3651884" h="1655445">
                  <a:moveTo>
                    <a:pt x="0" y="1655445"/>
                  </a:moveTo>
                  <a:lnTo>
                    <a:pt x="3651885" y="1655445"/>
                  </a:lnTo>
                  <a:lnTo>
                    <a:pt x="3651885" y="0"/>
                  </a:lnTo>
                  <a:lnTo>
                    <a:pt x="0" y="0"/>
                  </a:lnTo>
                  <a:lnTo>
                    <a:pt x="0" y="16554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49554" y="3262629"/>
            <a:ext cx="1764030" cy="1216660"/>
            <a:chOff x="749554" y="3262629"/>
            <a:chExt cx="1764030" cy="1216660"/>
          </a:xfrm>
        </p:grpSpPr>
        <p:sp>
          <p:nvSpPr>
            <p:cNvPr id="18" name="object 18"/>
            <p:cNvSpPr/>
            <p:nvPr/>
          </p:nvSpPr>
          <p:spPr>
            <a:xfrm>
              <a:off x="755904" y="3268979"/>
              <a:ext cx="1751330" cy="1203960"/>
            </a:xfrm>
            <a:custGeom>
              <a:avLst/>
              <a:gdLst/>
              <a:ahLst/>
              <a:cxnLst/>
              <a:rect l="l" t="t" r="r" b="b"/>
              <a:pathLst>
                <a:path w="1751330" h="1203960">
                  <a:moveTo>
                    <a:pt x="875538" y="0"/>
                  </a:moveTo>
                  <a:lnTo>
                    <a:pt x="817970" y="1280"/>
                  </a:lnTo>
                  <a:lnTo>
                    <a:pt x="761397" y="5068"/>
                  </a:lnTo>
                  <a:lnTo>
                    <a:pt x="705933" y="11285"/>
                  </a:lnTo>
                  <a:lnTo>
                    <a:pt x="651695" y="19851"/>
                  </a:lnTo>
                  <a:lnTo>
                    <a:pt x="598797" y="30687"/>
                  </a:lnTo>
                  <a:lnTo>
                    <a:pt x="547355" y="43713"/>
                  </a:lnTo>
                  <a:lnTo>
                    <a:pt x="497485" y="58851"/>
                  </a:lnTo>
                  <a:lnTo>
                    <a:pt x="449301" y="76021"/>
                  </a:lnTo>
                  <a:lnTo>
                    <a:pt x="402918" y="95144"/>
                  </a:lnTo>
                  <a:lnTo>
                    <a:pt x="358453" y="116140"/>
                  </a:lnTo>
                  <a:lnTo>
                    <a:pt x="316021" y="138931"/>
                  </a:lnTo>
                  <a:lnTo>
                    <a:pt x="275737" y="163436"/>
                  </a:lnTo>
                  <a:lnTo>
                    <a:pt x="237716" y="189577"/>
                  </a:lnTo>
                  <a:lnTo>
                    <a:pt x="202074" y="217274"/>
                  </a:lnTo>
                  <a:lnTo>
                    <a:pt x="168926" y="246449"/>
                  </a:lnTo>
                  <a:lnTo>
                    <a:pt x="138387" y="277020"/>
                  </a:lnTo>
                  <a:lnTo>
                    <a:pt x="110573" y="308911"/>
                  </a:lnTo>
                  <a:lnTo>
                    <a:pt x="85600" y="342040"/>
                  </a:lnTo>
                  <a:lnTo>
                    <a:pt x="63582" y="376329"/>
                  </a:lnTo>
                  <a:lnTo>
                    <a:pt x="44634" y="411699"/>
                  </a:lnTo>
                  <a:lnTo>
                    <a:pt x="28873" y="448070"/>
                  </a:lnTo>
                  <a:lnTo>
                    <a:pt x="16414" y="485363"/>
                  </a:lnTo>
                  <a:lnTo>
                    <a:pt x="7372" y="523498"/>
                  </a:lnTo>
                  <a:lnTo>
                    <a:pt x="1862" y="562397"/>
                  </a:lnTo>
                  <a:lnTo>
                    <a:pt x="0" y="601980"/>
                  </a:lnTo>
                  <a:lnTo>
                    <a:pt x="1862" y="641562"/>
                  </a:lnTo>
                  <a:lnTo>
                    <a:pt x="7372" y="680461"/>
                  </a:lnTo>
                  <a:lnTo>
                    <a:pt x="16414" y="718596"/>
                  </a:lnTo>
                  <a:lnTo>
                    <a:pt x="28873" y="755889"/>
                  </a:lnTo>
                  <a:lnTo>
                    <a:pt x="44634" y="792260"/>
                  </a:lnTo>
                  <a:lnTo>
                    <a:pt x="63582" y="827630"/>
                  </a:lnTo>
                  <a:lnTo>
                    <a:pt x="85600" y="861919"/>
                  </a:lnTo>
                  <a:lnTo>
                    <a:pt x="110573" y="895048"/>
                  </a:lnTo>
                  <a:lnTo>
                    <a:pt x="138387" y="926939"/>
                  </a:lnTo>
                  <a:lnTo>
                    <a:pt x="168926" y="957510"/>
                  </a:lnTo>
                  <a:lnTo>
                    <a:pt x="202074" y="986685"/>
                  </a:lnTo>
                  <a:lnTo>
                    <a:pt x="237716" y="1014382"/>
                  </a:lnTo>
                  <a:lnTo>
                    <a:pt x="275737" y="1040523"/>
                  </a:lnTo>
                  <a:lnTo>
                    <a:pt x="316021" y="1065028"/>
                  </a:lnTo>
                  <a:lnTo>
                    <a:pt x="358453" y="1087819"/>
                  </a:lnTo>
                  <a:lnTo>
                    <a:pt x="402918" y="1108815"/>
                  </a:lnTo>
                  <a:lnTo>
                    <a:pt x="449301" y="1127938"/>
                  </a:lnTo>
                  <a:lnTo>
                    <a:pt x="497485" y="1145108"/>
                  </a:lnTo>
                  <a:lnTo>
                    <a:pt x="547355" y="1160246"/>
                  </a:lnTo>
                  <a:lnTo>
                    <a:pt x="598797" y="1173272"/>
                  </a:lnTo>
                  <a:lnTo>
                    <a:pt x="651695" y="1184108"/>
                  </a:lnTo>
                  <a:lnTo>
                    <a:pt x="705933" y="1192674"/>
                  </a:lnTo>
                  <a:lnTo>
                    <a:pt x="761397" y="1198891"/>
                  </a:lnTo>
                  <a:lnTo>
                    <a:pt x="817970" y="1202679"/>
                  </a:lnTo>
                  <a:lnTo>
                    <a:pt x="875538" y="1203960"/>
                  </a:lnTo>
                  <a:lnTo>
                    <a:pt x="933098" y="1202679"/>
                  </a:lnTo>
                  <a:lnTo>
                    <a:pt x="989665" y="1198891"/>
                  </a:lnTo>
                  <a:lnTo>
                    <a:pt x="1045124" y="1192674"/>
                  </a:lnTo>
                  <a:lnTo>
                    <a:pt x="1099358" y="1184108"/>
                  </a:lnTo>
                  <a:lnTo>
                    <a:pt x="1152253" y="1173272"/>
                  </a:lnTo>
                  <a:lnTo>
                    <a:pt x="1203693" y="1160246"/>
                  </a:lnTo>
                  <a:lnTo>
                    <a:pt x="1253563" y="1145108"/>
                  </a:lnTo>
                  <a:lnTo>
                    <a:pt x="1301746" y="1127938"/>
                  </a:lnTo>
                  <a:lnTo>
                    <a:pt x="1348129" y="1108815"/>
                  </a:lnTo>
                  <a:lnTo>
                    <a:pt x="1392594" y="1087819"/>
                  </a:lnTo>
                  <a:lnTo>
                    <a:pt x="1435028" y="1065028"/>
                  </a:lnTo>
                  <a:lnTo>
                    <a:pt x="1475313" y="1040523"/>
                  </a:lnTo>
                  <a:lnTo>
                    <a:pt x="1513336" y="1014382"/>
                  </a:lnTo>
                  <a:lnTo>
                    <a:pt x="1548981" y="986685"/>
                  </a:lnTo>
                  <a:lnTo>
                    <a:pt x="1582131" y="957510"/>
                  </a:lnTo>
                  <a:lnTo>
                    <a:pt x="1612672" y="926939"/>
                  </a:lnTo>
                  <a:lnTo>
                    <a:pt x="1640488" y="895048"/>
                  </a:lnTo>
                  <a:lnTo>
                    <a:pt x="1665465" y="861919"/>
                  </a:lnTo>
                  <a:lnTo>
                    <a:pt x="1687485" y="827630"/>
                  </a:lnTo>
                  <a:lnTo>
                    <a:pt x="1706434" y="792260"/>
                  </a:lnTo>
                  <a:lnTo>
                    <a:pt x="1722197" y="755889"/>
                  </a:lnTo>
                  <a:lnTo>
                    <a:pt x="1734658" y="718596"/>
                  </a:lnTo>
                  <a:lnTo>
                    <a:pt x="1743702" y="680461"/>
                  </a:lnTo>
                  <a:lnTo>
                    <a:pt x="1749213" y="641562"/>
                  </a:lnTo>
                  <a:lnTo>
                    <a:pt x="1751076" y="601980"/>
                  </a:lnTo>
                  <a:lnTo>
                    <a:pt x="1749213" y="562397"/>
                  </a:lnTo>
                  <a:lnTo>
                    <a:pt x="1743702" y="523498"/>
                  </a:lnTo>
                  <a:lnTo>
                    <a:pt x="1734658" y="485363"/>
                  </a:lnTo>
                  <a:lnTo>
                    <a:pt x="1722197" y="448070"/>
                  </a:lnTo>
                  <a:lnTo>
                    <a:pt x="1706434" y="411699"/>
                  </a:lnTo>
                  <a:lnTo>
                    <a:pt x="1687485" y="376329"/>
                  </a:lnTo>
                  <a:lnTo>
                    <a:pt x="1665465" y="342040"/>
                  </a:lnTo>
                  <a:lnTo>
                    <a:pt x="1640488" y="308911"/>
                  </a:lnTo>
                  <a:lnTo>
                    <a:pt x="1612672" y="277020"/>
                  </a:lnTo>
                  <a:lnTo>
                    <a:pt x="1582131" y="246449"/>
                  </a:lnTo>
                  <a:lnTo>
                    <a:pt x="1548981" y="217274"/>
                  </a:lnTo>
                  <a:lnTo>
                    <a:pt x="1513336" y="189577"/>
                  </a:lnTo>
                  <a:lnTo>
                    <a:pt x="1475313" y="163436"/>
                  </a:lnTo>
                  <a:lnTo>
                    <a:pt x="1435028" y="138931"/>
                  </a:lnTo>
                  <a:lnTo>
                    <a:pt x="1392594" y="116140"/>
                  </a:lnTo>
                  <a:lnTo>
                    <a:pt x="1348129" y="95144"/>
                  </a:lnTo>
                  <a:lnTo>
                    <a:pt x="1301746" y="76021"/>
                  </a:lnTo>
                  <a:lnTo>
                    <a:pt x="1253563" y="58851"/>
                  </a:lnTo>
                  <a:lnTo>
                    <a:pt x="1203693" y="43713"/>
                  </a:lnTo>
                  <a:lnTo>
                    <a:pt x="1152253" y="30687"/>
                  </a:lnTo>
                  <a:lnTo>
                    <a:pt x="1099358" y="19851"/>
                  </a:lnTo>
                  <a:lnTo>
                    <a:pt x="1045124" y="11285"/>
                  </a:lnTo>
                  <a:lnTo>
                    <a:pt x="989665" y="5068"/>
                  </a:lnTo>
                  <a:lnTo>
                    <a:pt x="933098" y="1280"/>
                  </a:lnTo>
                  <a:lnTo>
                    <a:pt x="875538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904" y="3268979"/>
              <a:ext cx="1751330" cy="1203960"/>
            </a:xfrm>
            <a:custGeom>
              <a:avLst/>
              <a:gdLst/>
              <a:ahLst/>
              <a:cxnLst/>
              <a:rect l="l" t="t" r="r" b="b"/>
              <a:pathLst>
                <a:path w="1751330" h="1203960">
                  <a:moveTo>
                    <a:pt x="0" y="601980"/>
                  </a:moveTo>
                  <a:lnTo>
                    <a:pt x="1862" y="562397"/>
                  </a:lnTo>
                  <a:lnTo>
                    <a:pt x="7372" y="523498"/>
                  </a:lnTo>
                  <a:lnTo>
                    <a:pt x="16414" y="485363"/>
                  </a:lnTo>
                  <a:lnTo>
                    <a:pt x="28873" y="448070"/>
                  </a:lnTo>
                  <a:lnTo>
                    <a:pt x="44634" y="411699"/>
                  </a:lnTo>
                  <a:lnTo>
                    <a:pt x="63582" y="376329"/>
                  </a:lnTo>
                  <a:lnTo>
                    <a:pt x="85600" y="342040"/>
                  </a:lnTo>
                  <a:lnTo>
                    <a:pt x="110573" y="308911"/>
                  </a:lnTo>
                  <a:lnTo>
                    <a:pt x="138387" y="277020"/>
                  </a:lnTo>
                  <a:lnTo>
                    <a:pt x="168926" y="246449"/>
                  </a:lnTo>
                  <a:lnTo>
                    <a:pt x="202074" y="217274"/>
                  </a:lnTo>
                  <a:lnTo>
                    <a:pt x="237716" y="189577"/>
                  </a:lnTo>
                  <a:lnTo>
                    <a:pt x="275737" y="163436"/>
                  </a:lnTo>
                  <a:lnTo>
                    <a:pt x="316021" y="138931"/>
                  </a:lnTo>
                  <a:lnTo>
                    <a:pt x="358453" y="116140"/>
                  </a:lnTo>
                  <a:lnTo>
                    <a:pt x="402918" y="95144"/>
                  </a:lnTo>
                  <a:lnTo>
                    <a:pt x="449301" y="76021"/>
                  </a:lnTo>
                  <a:lnTo>
                    <a:pt x="497485" y="58851"/>
                  </a:lnTo>
                  <a:lnTo>
                    <a:pt x="547355" y="43713"/>
                  </a:lnTo>
                  <a:lnTo>
                    <a:pt x="598797" y="30687"/>
                  </a:lnTo>
                  <a:lnTo>
                    <a:pt x="651695" y="19851"/>
                  </a:lnTo>
                  <a:lnTo>
                    <a:pt x="705933" y="11285"/>
                  </a:lnTo>
                  <a:lnTo>
                    <a:pt x="761397" y="5068"/>
                  </a:lnTo>
                  <a:lnTo>
                    <a:pt x="817970" y="1280"/>
                  </a:lnTo>
                  <a:lnTo>
                    <a:pt x="875538" y="0"/>
                  </a:lnTo>
                  <a:lnTo>
                    <a:pt x="933098" y="1280"/>
                  </a:lnTo>
                  <a:lnTo>
                    <a:pt x="989665" y="5068"/>
                  </a:lnTo>
                  <a:lnTo>
                    <a:pt x="1045124" y="11285"/>
                  </a:lnTo>
                  <a:lnTo>
                    <a:pt x="1099358" y="19851"/>
                  </a:lnTo>
                  <a:lnTo>
                    <a:pt x="1152253" y="30687"/>
                  </a:lnTo>
                  <a:lnTo>
                    <a:pt x="1203693" y="43713"/>
                  </a:lnTo>
                  <a:lnTo>
                    <a:pt x="1253563" y="58851"/>
                  </a:lnTo>
                  <a:lnTo>
                    <a:pt x="1301746" y="76021"/>
                  </a:lnTo>
                  <a:lnTo>
                    <a:pt x="1348129" y="95144"/>
                  </a:lnTo>
                  <a:lnTo>
                    <a:pt x="1392594" y="116140"/>
                  </a:lnTo>
                  <a:lnTo>
                    <a:pt x="1435028" y="138931"/>
                  </a:lnTo>
                  <a:lnTo>
                    <a:pt x="1475313" y="163436"/>
                  </a:lnTo>
                  <a:lnTo>
                    <a:pt x="1513336" y="189577"/>
                  </a:lnTo>
                  <a:lnTo>
                    <a:pt x="1548981" y="217274"/>
                  </a:lnTo>
                  <a:lnTo>
                    <a:pt x="1582131" y="246449"/>
                  </a:lnTo>
                  <a:lnTo>
                    <a:pt x="1612672" y="277020"/>
                  </a:lnTo>
                  <a:lnTo>
                    <a:pt x="1640488" y="308911"/>
                  </a:lnTo>
                  <a:lnTo>
                    <a:pt x="1665465" y="342040"/>
                  </a:lnTo>
                  <a:lnTo>
                    <a:pt x="1687485" y="376329"/>
                  </a:lnTo>
                  <a:lnTo>
                    <a:pt x="1706434" y="411699"/>
                  </a:lnTo>
                  <a:lnTo>
                    <a:pt x="1722197" y="448070"/>
                  </a:lnTo>
                  <a:lnTo>
                    <a:pt x="1734658" y="485363"/>
                  </a:lnTo>
                  <a:lnTo>
                    <a:pt x="1743702" y="523498"/>
                  </a:lnTo>
                  <a:lnTo>
                    <a:pt x="1749213" y="562397"/>
                  </a:lnTo>
                  <a:lnTo>
                    <a:pt x="1751076" y="601980"/>
                  </a:lnTo>
                  <a:lnTo>
                    <a:pt x="1749213" y="641562"/>
                  </a:lnTo>
                  <a:lnTo>
                    <a:pt x="1743702" y="680461"/>
                  </a:lnTo>
                  <a:lnTo>
                    <a:pt x="1734658" y="718596"/>
                  </a:lnTo>
                  <a:lnTo>
                    <a:pt x="1722197" y="755889"/>
                  </a:lnTo>
                  <a:lnTo>
                    <a:pt x="1706434" y="792260"/>
                  </a:lnTo>
                  <a:lnTo>
                    <a:pt x="1687485" y="827630"/>
                  </a:lnTo>
                  <a:lnTo>
                    <a:pt x="1665465" y="861919"/>
                  </a:lnTo>
                  <a:lnTo>
                    <a:pt x="1640488" y="895048"/>
                  </a:lnTo>
                  <a:lnTo>
                    <a:pt x="1612672" y="926939"/>
                  </a:lnTo>
                  <a:lnTo>
                    <a:pt x="1582131" y="957510"/>
                  </a:lnTo>
                  <a:lnTo>
                    <a:pt x="1548981" y="986685"/>
                  </a:lnTo>
                  <a:lnTo>
                    <a:pt x="1513336" y="1014382"/>
                  </a:lnTo>
                  <a:lnTo>
                    <a:pt x="1475313" y="1040523"/>
                  </a:lnTo>
                  <a:lnTo>
                    <a:pt x="1435028" y="1065028"/>
                  </a:lnTo>
                  <a:lnTo>
                    <a:pt x="1392594" y="1087819"/>
                  </a:lnTo>
                  <a:lnTo>
                    <a:pt x="1348129" y="1108815"/>
                  </a:lnTo>
                  <a:lnTo>
                    <a:pt x="1301746" y="1127938"/>
                  </a:lnTo>
                  <a:lnTo>
                    <a:pt x="1253563" y="1145108"/>
                  </a:lnTo>
                  <a:lnTo>
                    <a:pt x="1203693" y="1160246"/>
                  </a:lnTo>
                  <a:lnTo>
                    <a:pt x="1152253" y="1173272"/>
                  </a:lnTo>
                  <a:lnTo>
                    <a:pt x="1099358" y="1184108"/>
                  </a:lnTo>
                  <a:lnTo>
                    <a:pt x="1045124" y="1192674"/>
                  </a:lnTo>
                  <a:lnTo>
                    <a:pt x="989665" y="1198891"/>
                  </a:lnTo>
                  <a:lnTo>
                    <a:pt x="933098" y="1202679"/>
                  </a:lnTo>
                  <a:lnTo>
                    <a:pt x="875538" y="1203960"/>
                  </a:lnTo>
                  <a:lnTo>
                    <a:pt x="817970" y="1202679"/>
                  </a:lnTo>
                  <a:lnTo>
                    <a:pt x="761397" y="1198891"/>
                  </a:lnTo>
                  <a:lnTo>
                    <a:pt x="705933" y="1192674"/>
                  </a:lnTo>
                  <a:lnTo>
                    <a:pt x="651695" y="1184108"/>
                  </a:lnTo>
                  <a:lnTo>
                    <a:pt x="598797" y="1173272"/>
                  </a:lnTo>
                  <a:lnTo>
                    <a:pt x="547355" y="1160246"/>
                  </a:lnTo>
                  <a:lnTo>
                    <a:pt x="497485" y="1145108"/>
                  </a:lnTo>
                  <a:lnTo>
                    <a:pt x="449301" y="1127938"/>
                  </a:lnTo>
                  <a:lnTo>
                    <a:pt x="402918" y="1108815"/>
                  </a:lnTo>
                  <a:lnTo>
                    <a:pt x="358453" y="1087819"/>
                  </a:lnTo>
                  <a:lnTo>
                    <a:pt x="316021" y="1065028"/>
                  </a:lnTo>
                  <a:lnTo>
                    <a:pt x="275737" y="1040523"/>
                  </a:lnTo>
                  <a:lnTo>
                    <a:pt x="237716" y="1014382"/>
                  </a:lnTo>
                  <a:lnTo>
                    <a:pt x="202074" y="986685"/>
                  </a:lnTo>
                  <a:lnTo>
                    <a:pt x="168926" y="957510"/>
                  </a:lnTo>
                  <a:lnTo>
                    <a:pt x="138387" y="926939"/>
                  </a:lnTo>
                  <a:lnTo>
                    <a:pt x="110573" y="895048"/>
                  </a:lnTo>
                  <a:lnTo>
                    <a:pt x="85600" y="861919"/>
                  </a:lnTo>
                  <a:lnTo>
                    <a:pt x="63582" y="827630"/>
                  </a:lnTo>
                  <a:lnTo>
                    <a:pt x="44634" y="792260"/>
                  </a:lnTo>
                  <a:lnTo>
                    <a:pt x="28873" y="755889"/>
                  </a:lnTo>
                  <a:lnTo>
                    <a:pt x="16414" y="718596"/>
                  </a:lnTo>
                  <a:lnTo>
                    <a:pt x="7372" y="680461"/>
                  </a:lnTo>
                  <a:lnTo>
                    <a:pt x="1862" y="641562"/>
                  </a:lnTo>
                  <a:lnTo>
                    <a:pt x="0" y="6019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94028" y="3539693"/>
            <a:ext cx="104394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Malgun Gothic"/>
                <a:cs typeface="Malgun Gothic"/>
              </a:rPr>
              <a:t>기타</a:t>
            </a:r>
            <a:endParaRPr sz="2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20" dirty="0">
                <a:latin typeface="Malgun Gothic"/>
                <a:cs typeface="Malgun Gothic"/>
              </a:rPr>
              <a:t>핵심이슈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1412747"/>
            <a:ext cx="4002024" cy="1066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854" y="1393697"/>
            <a:ext cx="4040504" cy="110490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5"/>
              </a:spcBef>
            </a:pPr>
            <a:endParaRPr/>
          </a:p>
          <a:p>
            <a:pPr marL="41529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FF00"/>
                </a:solidFill>
              </a:rPr>
              <a:t>2023년</a:t>
            </a:r>
            <a:r>
              <a:rPr spc="-2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10대</a:t>
            </a:r>
            <a:r>
              <a:rPr spc="-5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농정</a:t>
            </a:r>
            <a:r>
              <a:rPr spc="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이슈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2101" y="2676270"/>
          <a:ext cx="10805160" cy="3580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2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1. 농가 경영안정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대책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00685" indent="-309245">
                        <a:lnSpc>
                          <a:spcPct val="100000"/>
                        </a:lnSpc>
                        <a:spcBef>
                          <a:spcPts val="1000"/>
                        </a:spcBef>
                        <a:buChar char="○"/>
                        <a:tabLst>
                          <a:tab pos="40068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판매가격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하락 ○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구입가격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상승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400685" indent="-309245">
                        <a:lnSpc>
                          <a:spcPct val="100000"/>
                        </a:lnSpc>
                        <a:spcBef>
                          <a:spcPts val="1080"/>
                        </a:spcBef>
                        <a:buChar char="○"/>
                        <a:tabLst>
                          <a:tab pos="40068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농업경영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부담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증가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2. 식량자급률 목표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재설정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0485">
                        <a:lnSpc>
                          <a:spcPts val="2980"/>
                        </a:lnSpc>
                        <a:spcBef>
                          <a:spcPts val="200"/>
                        </a:spcBef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○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2027년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10" dirty="0">
                          <a:latin typeface="Malgun Gothic"/>
                          <a:cs typeface="Malgun Gothic"/>
                        </a:rPr>
                        <a:t>평년(’17~’21)보다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5.9%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높인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55.5%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○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쌀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적정생산량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98%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유지,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밀과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콩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확대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715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전염병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전쟁에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대비한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전략계획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3. 직불제 </a:t>
                      </a:r>
                      <a:r>
                        <a:rPr sz="1800" b="1" spc="195" dirty="0">
                          <a:latin typeface="Malgun Gothic"/>
                          <a:cs typeface="Malgun Gothic"/>
                        </a:rPr>
                        <a:t>확대•개편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대내외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여건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변화에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대응하는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안정적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먹거리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공급체계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구축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94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농업부문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지속가능성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확보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사회적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수요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부응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85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“직불제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운영에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관한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법률”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일부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개정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2101" y="1382649"/>
          <a:ext cx="10880725" cy="5167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2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4.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농촌정책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혁신전략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b="1" dirty="0">
                          <a:latin typeface="Malgun Gothic"/>
                          <a:cs typeface="Malgun Gothic"/>
                        </a:rPr>
                        <a:t>(농촌공간계획법</a:t>
                      </a:r>
                      <a:r>
                        <a:rPr sz="1600" b="1" spc="-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dirty="0">
                          <a:latin typeface="Malgun Gothic"/>
                          <a:cs typeface="Malgun Gothic"/>
                        </a:rPr>
                        <a:t>시행에</a:t>
                      </a:r>
                      <a:r>
                        <a:rPr sz="1600" b="1" spc="-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b="1" spc="-25" dirty="0">
                          <a:latin typeface="Malgun Gothic"/>
                          <a:cs typeface="Malgun Gothic"/>
                        </a:rPr>
                        <a:t>따른)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01320" indent="-309245">
                        <a:lnSpc>
                          <a:spcPct val="100000"/>
                        </a:lnSpc>
                        <a:spcBef>
                          <a:spcPts val="1000"/>
                        </a:spcBef>
                        <a:buChar char="○"/>
                        <a:tabLst>
                          <a:tab pos="401320" algn="l"/>
                        </a:tabLst>
                      </a:pPr>
                      <a:r>
                        <a:rPr sz="1800" b="1" spc="160" dirty="0">
                          <a:latin typeface="Malgun Gothic"/>
                          <a:cs typeface="Malgun Gothic"/>
                        </a:rPr>
                        <a:t>先</a:t>
                      </a:r>
                      <a:r>
                        <a:rPr sz="1800" b="1" spc="130" dirty="0">
                          <a:latin typeface="Malgun Gothic"/>
                          <a:cs typeface="Malgun Gothic"/>
                        </a:rPr>
                        <a:t>계획•</a:t>
                      </a:r>
                      <a:r>
                        <a:rPr sz="1800" b="1" spc="160" dirty="0">
                          <a:latin typeface="Malgun Gothic"/>
                          <a:cs typeface="Malgun Gothic"/>
                        </a:rPr>
                        <a:t>後사업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 체계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확립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1080"/>
                        </a:spcBef>
                        <a:buSzPct val="91666"/>
                        <a:buChar char="○"/>
                        <a:tabLst>
                          <a:tab pos="37274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농촌재생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새로운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거버넌스(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governance)</a:t>
                      </a:r>
                      <a:r>
                        <a:rPr sz="1650" b="1" spc="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체계</a:t>
                      </a:r>
                      <a:r>
                        <a:rPr sz="180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구축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1080"/>
                        </a:spcBef>
                        <a:buSzPct val="91666"/>
                        <a:buChar char="○"/>
                        <a:tabLst>
                          <a:tab pos="37274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농촌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재생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프로젝트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정부지원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 marR="86360">
                        <a:lnSpc>
                          <a:spcPct val="150000"/>
                        </a:lnSpc>
                        <a:spcBef>
                          <a:spcPts val="5"/>
                        </a:spcBef>
                        <a:tabLst>
                          <a:tab pos="1946275" algn="l"/>
                          <a:tab pos="254063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5.</a:t>
                      </a:r>
                      <a:r>
                        <a:rPr sz="1800" b="1" spc="3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215" dirty="0">
                          <a:latin typeface="Malgun Gothic"/>
                          <a:cs typeface="Malgun Gothic"/>
                        </a:rPr>
                        <a:t>인도•태평양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	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경제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	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프레임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워크(IPEF)에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따른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대응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35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무역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디지털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전환,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식량안보,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기후변화,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노동환경,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무역원활화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등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94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공급망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인도-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태평양</a:t>
                      </a:r>
                      <a:r>
                        <a:rPr sz="165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협력체계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구축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85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청정경제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탄소중립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달성을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위한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협력체계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구축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85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공정경쟁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통상환경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투명성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제고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6. 농산물 유통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디지털화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35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비대면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증가에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따른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유통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디지털화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정책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1000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스마트</a:t>
                      </a:r>
                      <a:r>
                        <a:rPr sz="1650" b="1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물류기반</a:t>
                      </a:r>
                      <a:r>
                        <a:rPr sz="1650" b="1" spc="-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산지유통(APC)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확대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85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공공형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B2B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거래소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구축과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도매거래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디지털화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2845">
                <a:tc>
                  <a:txBody>
                    <a:bodyPr/>
                    <a:lstStyle/>
                    <a:p>
                      <a:pPr marL="91440" marR="289560">
                        <a:lnSpc>
                          <a:spcPct val="150000"/>
                        </a:lnSpc>
                        <a:spcBef>
                          <a:spcPts val="115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7. 청년농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육성과</a:t>
                      </a:r>
                      <a:r>
                        <a:rPr sz="18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농업노동력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공급확대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40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청년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농업경영주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양적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확대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94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농업경영주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안정적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정착을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위한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지원방식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개선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745" indent="-280670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○"/>
                        <a:tabLst>
                          <a:tab pos="372745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농업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고용인력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중장기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계획수립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4471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2101" y="1439291"/>
          <a:ext cx="10692130" cy="374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2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8.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취약계층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식생활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보장을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한 정부 역할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확대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81635" indent="-290195">
                        <a:lnSpc>
                          <a:spcPct val="100000"/>
                        </a:lnSpc>
                        <a:spcBef>
                          <a:spcPts val="1000"/>
                        </a:spcBef>
                        <a:buSzPct val="91666"/>
                        <a:buChar char="○"/>
                        <a:tabLst>
                          <a:tab pos="381635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경제적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어려움으로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취약계층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식생활의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어려움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가중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1080"/>
                        </a:spcBef>
                        <a:buSzPct val="91666"/>
                        <a:buChar char="○"/>
                        <a:tabLst>
                          <a:tab pos="3721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먹거리</a:t>
                      </a:r>
                      <a:r>
                        <a:rPr sz="1800" b="1" spc="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현물 지원의 방식으로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35" dirty="0">
                          <a:latin typeface="Malgun Gothic"/>
                          <a:cs typeface="Malgun Gothic"/>
                        </a:rPr>
                        <a:t>개선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1080"/>
                        </a:spcBef>
                        <a:buSzPct val="91666"/>
                        <a:buChar char="○"/>
                        <a:tabLst>
                          <a:tab pos="372110" algn="l"/>
                        </a:tabLst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수혜자중심의</a:t>
                      </a:r>
                      <a:r>
                        <a:rPr sz="1800" b="1" spc="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지속적 발전방안</a:t>
                      </a:r>
                      <a:r>
                        <a:rPr sz="1800" b="1" spc="-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모색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8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9. 스마트 농업 인프라</a:t>
                      </a:r>
                      <a:r>
                        <a:rPr sz="1800" b="1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강화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1430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스마트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농업의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법령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650" b="1" spc="-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정책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정비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94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전문인력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양성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스마트농업의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플랫폼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구축과</a:t>
                      </a:r>
                      <a:r>
                        <a:rPr sz="1650" b="1" spc="-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효율적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거버넌스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0" dirty="0">
                          <a:latin typeface="Malgun Gothic"/>
                          <a:cs typeface="Malgun Gothic"/>
                        </a:rPr>
                        <a:t>체계구축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845">
                <a:tc>
                  <a:txBody>
                    <a:bodyPr/>
                    <a:lstStyle/>
                    <a:p>
                      <a:pPr marL="91440" marR="120014">
                        <a:lnSpc>
                          <a:spcPct val="150000"/>
                        </a:lnSpc>
                        <a:spcBef>
                          <a:spcPts val="115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10.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온실가스(NDC)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감축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로드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맵 및 기후변화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적응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35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기후변화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의존성이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높은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농식품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농가의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경영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불안정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대책</a:t>
                      </a:r>
                      <a:r>
                        <a:rPr sz="1650" b="1" spc="-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마련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1000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NDC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감축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로드맵</a:t>
                      </a:r>
                      <a:r>
                        <a:rPr sz="165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이행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  <a:p>
                      <a:pPr marL="372110" indent="-280670">
                        <a:lnSpc>
                          <a:spcPct val="100000"/>
                        </a:lnSpc>
                        <a:spcBef>
                          <a:spcPts val="985"/>
                        </a:spcBef>
                        <a:buChar char="○"/>
                        <a:tabLst>
                          <a:tab pos="372110" algn="l"/>
                        </a:tabLst>
                      </a:pPr>
                      <a:r>
                        <a:rPr sz="1650" b="1" dirty="0">
                          <a:latin typeface="Malgun Gothic"/>
                          <a:cs typeface="Malgun Gothic"/>
                        </a:rPr>
                        <a:t>식량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안보를</a:t>
                      </a:r>
                      <a:r>
                        <a:rPr sz="1650" b="1" spc="-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위한</a:t>
                      </a:r>
                      <a:r>
                        <a:rPr sz="1650" b="1" spc="-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기후변화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dirty="0">
                          <a:latin typeface="Malgun Gothic"/>
                          <a:cs typeface="Malgun Gothic"/>
                        </a:rPr>
                        <a:t>적응시스템</a:t>
                      </a:r>
                      <a:r>
                        <a:rPr sz="1650" b="1" spc="-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b="1" spc="-25" dirty="0">
                          <a:latin typeface="Malgun Gothic"/>
                          <a:cs typeface="Malgun Gothic"/>
                        </a:rPr>
                        <a:t>구축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31926" y="5286832"/>
            <a:ext cx="5865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&lt;출처&gt;</a:t>
            </a:r>
            <a:r>
              <a:rPr sz="1200" spc="-4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한국농촌경제연구원(2022),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2023년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10대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농정이슈,</a:t>
            </a:r>
            <a:r>
              <a:rPr sz="1200" spc="-3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KREI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농정포커스,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제213호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4290" y="352425"/>
            <a:ext cx="4504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2023년</a:t>
            </a:r>
            <a:r>
              <a:rPr sz="3200" spc="-4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정부정책과</a:t>
            </a:r>
            <a:r>
              <a:rPr sz="3200" spc="-30" dirty="0">
                <a:solidFill>
                  <a:srgbClr val="000000"/>
                </a:solidFill>
              </a:rPr>
              <a:t> </a:t>
            </a:r>
            <a:r>
              <a:rPr sz="3200" spc="-25" dirty="0">
                <a:solidFill>
                  <a:srgbClr val="000000"/>
                </a:solidFill>
              </a:rPr>
              <a:t>예산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19" y="2750820"/>
            <a:ext cx="10477500" cy="35295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19" y="1452372"/>
            <a:ext cx="3838955" cy="12115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5819" y="2353055"/>
            <a:ext cx="3839210" cy="3352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latin typeface="Malgun Gothic"/>
                <a:cs typeface="Malgun Gothic"/>
              </a:rPr>
              <a:t>농림축산식품부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20" dirty="0">
                <a:latin typeface="Malgun Gothic"/>
                <a:cs typeface="Malgun Gothic"/>
              </a:rPr>
              <a:t>업무보고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644" y="6312509"/>
            <a:ext cx="526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※</a:t>
            </a:r>
            <a:r>
              <a:rPr sz="1200" spc="-10" dirty="0">
                <a:latin typeface="Malgun Gothic"/>
                <a:cs typeface="Malgun Gothic"/>
              </a:rPr>
              <a:t> ODA(official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development</a:t>
            </a:r>
            <a:r>
              <a:rPr sz="1200" spc="-3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assistance) :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공적개발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원조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또는 정부개발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원조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16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2.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15" dirty="0">
                <a:solidFill>
                  <a:srgbClr val="0000FF"/>
                </a:solidFill>
              </a:rPr>
              <a:t> </a:t>
            </a:r>
            <a:r>
              <a:rPr spc="-20" dirty="0">
                <a:solidFill>
                  <a:srgbClr val="0000FF"/>
                </a:solidFill>
              </a:rPr>
              <a:t>인구현황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818" y="2285130"/>
            <a:ext cx="9114152" cy="383738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23" y="1456877"/>
            <a:ext cx="5063539" cy="14304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9968" y="2950718"/>
            <a:ext cx="5080000" cy="331851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45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식량자급률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제고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1362710" algn="l"/>
                <a:tab pos="2440305" algn="l"/>
                <a:tab pos="3279140" algn="l"/>
                <a:tab pos="4118610" algn="l"/>
              </a:tabLst>
            </a:pP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2023년부터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	</a:t>
            </a:r>
            <a:r>
              <a:rPr sz="1800" spc="35" dirty="0">
                <a:solidFill>
                  <a:srgbClr val="0F0963"/>
                </a:solidFill>
                <a:latin typeface="Malgun Gothic"/>
                <a:cs typeface="Malgun Gothic"/>
              </a:rPr>
              <a:t>주요곡물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	</a:t>
            </a:r>
            <a:r>
              <a:rPr sz="1800" spc="25" dirty="0">
                <a:solidFill>
                  <a:srgbClr val="0F0963"/>
                </a:solidFill>
                <a:latin typeface="Malgun Gothic"/>
                <a:cs typeface="Malgun Gothic"/>
              </a:rPr>
              <a:t>자급률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	</a:t>
            </a:r>
            <a:r>
              <a:rPr sz="1800" spc="25" dirty="0">
                <a:solidFill>
                  <a:srgbClr val="0F0963"/>
                </a:solidFill>
                <a:latin typeface="Malgun Gothic"/>
                <a:cs typeface="Malgun Gothic"/>
              </a:rPr>
              <a:t>상승세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	</a:t>
            </a:r>
            <a:r>
              <a:rPr sz="1800" spc="35" dirty="0">
                <a:solidFill>
                  <a:srgbClr val="0F0963"/>
                </a:solidFill>
                <a:latin typeface="Malgun Gothic"/>
                <a:cs typeface="Malgun Gothic"/>
              </a:rPr>
              <a:t>전환으로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2027년</a:t>
            </a:r>
            <a:r>
              <a:rPr sz="1800" b="1" spc="-4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식량자급률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55.5%</a:t>
            </a:r>
            <a:r>
              <a:rPr sz="1800" b="1" spc="-3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35" dirty="0">
                <a:solidFill>
                  <a:srgbClr val="FF00FF"/>
                </a:solidFill>
                <a:latin typeface="Malgun Gothic"/>
                <a:cs typeface="Malgun Gothic"/>
              </a:rPr>
              <a:t>달성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sz="1400" dirty="0">
                <a:solidFill>
                  <a:srgbClr val="0F0963"/>
                </a:solidFill>
                <a:latin typeface="Calibri"/>
                <a:cs typeface="Calibri"/>
              </a:rPr>
              <a:t>→</a:t>
            </a:r>
            <a:r>
              <a:rPr sz="1400" spc="7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국내</a:t>
            </a:r>
            <a:r>
              <a:rPr sz="1400" spc="-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생산</a:t>
            </a:r>
            <a:r>
              <a:rPr sz="1400" spc="-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및</a:t>
            </a:r>
            <a:r>
              <a:rPr sz="1400" spc="-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비축</a:t>
            </a:r>
            <a:r>
              <a:rPr sz="1400" spc="-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r>
              <a:rPr sz="14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400" spc="9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안정적</a:t>
            </a:r>
            <a:r>
              <a:rPr sz="1400" spc="-8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해외</a:t>
            </a:r>
            <a:r>
              <a:rPr sz="1400" spc="-8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유통망</a:t>
            </a:r>
            <a:r>
              <a:rPr sz="1400" spc="-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확보</a:t>
            </a:r>
            <a:r>
              <a:rPr sz="1400" spc="-8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400" spc="-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spc="-20" dirty="0">
                <a:solidFill>
                  <a:srgbClr val="0F0963"/>
                </a:solidFill>
                <a:latin typeface="Malgun Gothic"/>
                <a:cs typeface="Malgun Gothic"/>
              </a:rPr>
              <a:t>식량안보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정책지원</a:t>
            </a:r>
            <a:r>
              <a:rPr sz="1400" spc="-1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대폭</a:t>
            </a:r>
            <a:r>
              <a:rPr sz="1400" spc="-1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400">
              <a:latin typeface="Malgun Gothic"/>
              <a:cs typeface="Malgun Gothic"/>
            </a:endParaRPr>
          </a:p>
          <a:p>
            <a:pPr marL="12700" marR="6350">
              <a:lnSpc>
                <a:spcPts val="3240"/>
              </a:lnSpc>
              <a:spcBef>
                <a:spcPts val="18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수입에</a:t>
            </a:r>
            <a:r>
              <a:rPr sz="1800" spc="-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의존하는</a:t>
            </a:r>
            <a:r>
              <a:rPr sz="1800" spc="-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주요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곡물의 국내</a:t>
            </a:r>
            <a:r>
              <a:rPr sz="1800" spc="-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생산ㆍ비축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해외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공급망</a:t>
            </a:r>
            <a:r>
              <a:rPr sz="1800" spc="-229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확충을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통한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국내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반입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5648" y="1276476"/>
            <a:ext cx="5078095" cy="3913504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426084" indent="-413384">
              <a:lnSpc>
                <a:spcPct val="100000"/>
              </a:lnSpc>
              <a:spcBef>
                <a:spcPts val="1750"/>
              </a:spcBef>
              <a:buChar char="■"/>
              <a:tabLst>
                <a:tab pos="426084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농업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생산성</a:t>
            </a:r>
            <a:r>
              <a:rPr sz="2400" b="1" spc="1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향상</a:t>
            </a:r>
            <a:endParaRPr sz="24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6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비농업부문의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기술ㆍ자본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활용을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위해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기업적</a:t>
            </a:r>
            <a:r>
              <a:rPr sz="1800" b="1" spc="12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50" dirty="0">
                <a:solidFill>
                  <a:srgbClr val="FF00FF"/>
                </a:solidFill>
                <a:latin typeface="Malgun Gothic"/>
                <a:cs typeface="Malgun Gothic"/>
              </a:rPr>
              <a:t>경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영방식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도입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농업경영체</a:t>
            </a:r>
            <a:r>
              <a:rPr sz="1800" spc="-9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역량</a:t>
            </a:r>
            <a:r>
              <a:rPr sz="1800" spc="-9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강화를</a:t>
            </a:r>
            <a:r>
              <a:rPr sz="1800" spc="-9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위한</a:t>
            </a:r>
            <a:r>
              <a:rPr sz="1800" spc="-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기업</a:t>
            </a:r>
            <a:r>
              <a:rPr sz="1800" spc="-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경영방식</a:t>
            </a:r>
            <a:r>
              <a:rPr sz="1800" spc="-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입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및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투자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기업의</a:t>
            </a:r>
            <a:r>
              <a:rPr sz="1800" spc="1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자본력ㆍ기술력을</a:t>
            </a:r>
            <a:r>
              <a:rPr sz="1800" spc="1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활용한</a:t>
            </a:r>
            <a:r>
              <a:rPr sz="1800" spc="1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성공사례</a:t>
            </a:r>
            <a:r>
              <a:rPr sz="1800" spc="1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창 출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③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농업기술</a:t>
            </a:r>
            <a:r>
              <a:rPr sz="1800" spc="-2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개발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생산기반</a:t>
            </a:r>
            <a:r>
              <a:rPr sz="1800" spc="-21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정비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800" spc="-2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생산성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향상</a:t>
            </a:r>
            <a:r>
              <a:rPr sz="1800" spc="-2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0AF50"/>
                </a:solidFill>
                <a:latin typeface="Malgun Gothic"/>
                <a:cs typeface="Malgun Gothic"/>
              </a:rPr>
              <a:t>기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반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마련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722" y="1389840"/>
            <a:ext cx="4931410" cy="1431925"/>
            <a:chOff x="650722" y="1389840"/>
            <a:chExt cx="4931410" cy="143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22" y="1389840"/>
              <a:ext cx="4930952" cy="14318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71" y="1502651"/>
              <a:ext cx="4277106" cy="10995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59968" y="2827274"/>
            <a:ext cx="4514215" cy="372999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45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스마트농업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확산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10" dirty="0">
                <a:solidFill>
                  <a:srgbClr val="0F0963"/>
                </a:solidFill>
                <a:latin typeface="Calibri"/>
                <a:cs typeface="Calibri"/>
              </a:rPr>
              <a:t>2027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년까지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spc="210" dirty="0">
                <a:solidFill>
                  <a:srgbClr val="FF00FF"/>
                </a:solidFill>
                <a:latin typeface="Malgun Gothic"/>
                <a:cs typeface="Malgun Gothic"/>
              </a:rPr>
              <a:t>온실•축사</a:t>
            </a:r>
            <a:r>
              <a:rPr sz="1800" b="1" spc="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30%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0" dirty="0">
                <a:solidFill>
                  <a:srgbClr val="FF00FF"/>
                </a:solidFill>
                <a:latin typeface="Malgun Gothic"/>
                <a:cs typeface="Malgun Gothic"/>
              </a:rPr>
              <a:t>스마트화</a:t>
            </a:r>
            <a:endParaRPr sz="1800">
              <a:latin typeface="Malgun Gothic"/>
              <a:cs typeface="Malgun Gothic"/>
            </a:endParaRPr>
          </a:p>
          <a:p>
            <a:pPr marL="12700" marR="6350">
              <a:lnSpc>
                <a:spcPct val="150100"/>
              </a:lnSpc>
              <a:spcBef>
                <a:spcPts val="100"/>
              </a:spcBef>
            </a:pPr>
            <a:r>
              <a:rPr sz="1400" dirty="0">
                <a:solidFill>
                  <a:srgbClr val="0F0963"/>
                </a:solidFill>
                <a:latin typeface="Calibri"/>
                <a:cs typeface="Calibri"/>
              </a:rPr>
              <a:t>→</a:t>
            </a:r>
            <a:r>
              <a:rPr sz="1400" spc="114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농업인</a:t>
            </a:r>
            <a:r>
              <a:rPr sz="1400" spc="-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기술</a:t>
            </a:r>
            <a:r>
              <a:rPr sz="1400" spc="-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역량</a:t>
            </a:r>
            <a:r>
              <a:rPr sz="1400" spc="-5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제고</a:t>
            </a:r>
            <a:r>
              <a:rPr sz="14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400" spc="10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스마트</a:t>
            </a:r>
            <a:r>
              <a:rPr sz="1400" spc="-6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시설</a:t>
            </a:r>
            <a:r>
              <a:rPr sz="1400" spc="-5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지원</a:t>
            </a:r>
            <a:r>
              <a:rPr sz="14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400" spc="10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현장</a:t>
            </a:r>
            <a:r>
              <a:rPr sz="1400" spc="-5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0F0963"/>
                </a:solidFill>
                <a:latin typeface="Malgun Gothic"/>
                <a:cs typeface="Malgun Gothic"/>
              </a:rPr>
              <a:t>중심형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기술</a:t>
            </a:r>
            <a:r>
              <a:rPr sz="1400" spc="-1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0F0963"/>
                </a:solidFill>
                <a:latin typeface="Malgun Gothic"/>
                <a:cs typeface="Malgun Gothic"/>
              </a:rPr>
              <a:t>개발</a:t>
            </a:r>
            <a:r>
              <a:rPr sz="1400" spc="-18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0F0963"/>
                </a:solidFill>
                <a:latin typeface="Malgun Gothic"/>
                <a:cs typeface="Malgun Gothic"/>
              </a:rPr>
              <a:t>추진</a:t>
            </a:r>
            <a:endParaRPr sz="1400">
              <a:latin typeface="Malgun Gothic"/>
              <a:cs typeface="Malgun Gothic"/>
            </a:endParaRPr>
          </a:p>
          <a:p>
            <a:pPr marL="12700" marR="5080">
              <a:lnSpc>
                <a:spcPts val="3240"/>
              </a:lnSpc>
              <a:spcBef>
                <a:spcPts val="19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스마트농업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기술활용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역량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강화</a:t>
            </a:r>
            <a:r>
              <a:rPr sz="1800" spc="-21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및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청년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65" dirty="0">
                <a:solidFill>
                  <a:srgbClr val="00AF50"/>
                </a:solidFill>
                <a:latin typeface="Malgun Gothic"/>
                <a:cs typeface="Malgun Gothic"/>
              </a:rPr>
              <a:t>창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업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유도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229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노후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스마트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팜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전환</a:t>
            </a:r>
            <a:endParaRPr sz="1800">
              <a:latin typeface="Malgun Gothic"/>
              <a:cs typeface="Malgun Gothic"/>
            </a:endParaRPr>
          </a:p>
          <a:p>
            <a:pPr marL="12700" marR="6350">
              <a:lnSpc>
                <a:spcPct val="150000"/>
              </a:lnSpc>
              <a:spcBef>
                <a:spcPts val="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③</a:t>
            </a:r>
            <a:r>
              <a:rPr sz="1800" spc="-1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스마트농업</a:t>
            </a:r>
            <a:r>
              <a:rPr sz="1800" spc="-1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기술</a:t>
            </a:r>
            <a:r>
              <a:rPr sz="1800" spc="-1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개발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자동화→지능화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)</a:t>
            </a:r>
            <a:r>
              <a:rPr sz="1800" spc="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및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제도적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기틀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35" dirty="0">
                <a:solidFill>
                  <a:srgbClr val="0F0963"/>
                </a:solidFill>
                <a:latin typeface="Malgun Gothic"/>
                <a:cs typeface="Malgun Gothic"/>
              </a:rPr>
              <a:t>마련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7865" y="1262810"/>
            <a:ext cx="5095240" cy="144335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39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미래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신산업</a:t>
            </a:r>
            <a:r>
              <a:rPr sz="2400" b="1" spc="-32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육성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푸드테크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800" spc="10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그린바이오</a:t>
            </a:r>
            <a:r>
              <a:rPr sz="1800" spc="-229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세계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최고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수준으로</a:t>
            </a:r>
            <a:r>
              <a:rPr sz="1800" b="1" spc="-21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육성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식품과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IT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ㆍ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BT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ㆍ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AI</a:t>
            </a:r>
            <a:r>
              <a:rPr sz="18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등을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이용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융복합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신산업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육성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7865" y="2680695"/>
            <a:ext cx="5652770" cy="390017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종자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800" spc="22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기능성ㆍ바이오 소재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800" spc="220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합성생물학</a:t>
            </a:r>
            <a:r>
              <a:rPr sz="1800" spc="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 </a:t>
            </a:r>
            <a:r>
              <a:rPr sz="1800" spc="-20" dirty="0">
                <a:solidFill>
                  <a:srgbClr val="00AF50"/>
                </a:solidFill>
                <a:latin typeface="Malgun Gothic"/>
                <a:cs typeface="Malgun Gothic"/>
              </a:rPr>
              <a:t>그린바이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오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산업</a:t>
            </a:r>
            <a:r>
              <a:rPr sz="1800" spc="-21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육성</a:t>
            </a:r>
            <a:endParaRPr sz="1800">
              <a:latin typeface="Malgun Gothic"/>
              <a:cs typeface="Malgun Gothic"/>
            </a:endParaRPr>
          </a:p>
          <a:p>
            <a:pPr marL="386715" indent="-374015">
              <a:lnSpc>
                <a:spcPct val="100000"/>
              </a:lnSpc>
              <a:spcBef>
                <a:spcPts val="1550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수출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및</a:t>
            </a:r>
            <a:r>
              <a:rPr sz="2400" b="1" spc="-3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ODA</a:t>
            </a:r>
            <a:r>
              <a:rPr sz="2400" b="1" spc="-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확대</a:t>
            </a:r>
            <a:endParaRPr sz="2400">
              <a:latin typeface="Malgun Gothic"/>
              <a:cs typeface="Malgun Gothic"/>
            </a:endParaRPr>
          </a:p>
          <a:p>
            <a:pPr marL="12700" marR="83820">
              <a:lnSpc>
                <a:spcPct val="150000"/>
              </a:lnSpc>
              <a:spcBef>
                <a:spcPts val="15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농식품</a:t>
            </a:r>
            <a:r>
              <a:rPr sz="1800" spc="-1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수출액</a:t>
            </a:r>
            <a:r>
              <a:rPr sz="1800" b="1" spc="-17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Calibri"/>
                <a:cs typeface="Calibri"/>
              </a:rPr>
              <a:t>100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억불</a:t>
            </a:r>
            <a:r>
              <a:rPr sz="1800" b="1" spc="-19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달성</a:t>
            </a:r>
            <a:r>
              <a:rPr sz="1800" b="1" spc="-17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및</a:t>
            </a:r>
            <a:r>
              <a:rPr sz="1800" spc="-19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한국형</a:t>
            </a:r>
            <a:r>
              <a:rPr sz="1800" spc="-18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스마트팜</a:t>
            </a:r>
            <a:r>
              <a:rPr sz="1800" b="1" spc="-19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신시장 진출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K-</a:t>
            </a:r>
            <a:r>
              <a:rPr sz="1800" spc="-20" dirty="0">
                <a:solidFill>
                  <a:srgbClr val="00AF50"/>
                </a:solidFill>
                <a:latin typeface="Calibri"/>
                <a:cs typeface="Calibri"/>
              </a:rPr>
              <a:t>Food</a:t>
            </a:r>
            <a:r>
              <a:rPr sz="1800" spc="-20" dirty="0">
                <a:solidFill>
                  <a:srgbClr val="00AF50"/>
                </a:solidFill>
                <a:latin typeface="Malgun Gothic"/>
                <a:cs typeface="Malgun Gothic"/>
              </a:rPr>
              <a:t>＋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수출</a:t>
            </a:r>
            <a:r>
              <a:rPr sz="1800" spc="-21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추진본부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구성ㆍ운영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’</a:t>
            </a:r>
            <a:r>
              <a:rPr sz="1800" spc="-10" dirty="0">
                <a:solidFill>
                  <a:srgbClr val="0F0963"/>
                </a:solidFill>
                <a:latin typeface="Calibri"/>
                <a:cs typeface="Calibri"/>
              </a:rPr>
              <a:t>23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년</a:t>
            </a:r>
            <a:r>
              <a:rPr sz="1800" spc="-2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농식품</a:t>
            </a:r>
            <a:r>
              <a:rPr sz="1800" spc="-204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수출액</a:t>
            </a:r>
            <a:r>
              <a:rPr sz="1800" spc="-2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100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억불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달성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③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한식이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주도하는</a:t>
            </a:r>
            <a:r>
              <a:rPr sz="1800" spc="-229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K-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Food</a:t>
            </a:r>
            <a:r>
              <a:rPr sz="18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수출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④</a:t>
            </a:r>
            <a:r>
              <a:rPr sz="1800" spc="-204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동남아</a:t>
            </a:r>
            <a:r>
              <a:rPr sz="1800" spc="-1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스마트팜ㆍ농기자재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수출</a:t>
            </a:r>
            <a:r>
              <a:rPr sz="1800" spc="-19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878" y="1466020"/>
            <a:ext cx="5020845" cy="1412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9968" y="2948354"/>
            <a:ext cx="4824095" cy="308927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39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농가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경영위기</a:t>
            </a:r>
            <a:r>
              <a:rPr sz="2400" b="1" spc="-32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극복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35" dirty="0">
                <a:solidFill>
                  <a:srgbClr val="0000FF"/>
                </a:solidFill>
                <a:latin typeface="Malgun Gothic"/>
                <a:cs typeface="Malgun Gothic"/>
              </a:rPr>
              <a:t>지원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농자재ㆍ금리ㆍ인력</a:t>
            </a:r>
            <a:r>
              <a:rPr sz="1800" spc="5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800" spc="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경영</a:t>
            </a:r>
            <a:r>
              <a:rPr sz="1800" b="1" spc="7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위험</a:t>
            </a:r>
            <a:r>
              <a:rPr sz="1800" b="1" spc="6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요인</a:t>
            </a:r>
            <a:r>
              <a:rPr sz="1800" b="1" spc="7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관리체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계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강화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직불제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재해보험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소득안정장치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강화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229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농자재</a:t>
            </a:r>
            <a:r>
              <a:rPr sz="1800" spc="-204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가격상승</a:t>
            </a:r>
            <a:r>
              <a:rPr sz="1800" spc="-2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r>
              <a:rPr sz="1800" spc="-21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경영비</a:t>
            </a:r>
            <a:r>
              <a:rPr sz="1800" spc="-2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부담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완화</a:t>
            </a:r>
            <a:endParaRPr sz="1800">
              <a:latin typeface="Malgun Gothic"/>
              <a:cs typeface="Malgun Gothic"/>
            </a:endParaRPr>
          </a:p>
          <a:p>
            <a:pPr marL="12700" marR="6350">
              <a:lnSpc>
                <a:spcPct val="150000"/>
              </a:lnSpc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③</a:t>
            </a:r>
            <a:r>
              <a:rPr sz="1800" spc="-4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국내외</a:t>
            </a:r>
            <a:r>
              <a:rPr sz="1800" spc="-4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인력을</a:t>
            </a:r>
            <a:r>
              <a:rPr sz="1800" spc="-4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활용한</a:t>
            </a:r>
            <a:r>
              <a:rPr sz="1800" spc="-4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안정적</a:t>
            </a:r>
            <a:r>
              <a:rPr sz="1800" spc="-4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농업노동력</a:t>
            </a:r>
            <a:r>
              <a:rPr sz="1800" spc="-3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0AF50"/>
                </a:solidFill>
                <a:latin typeface="Malgun Gothic"/>
                <a:cs typeface="Malgun Gothic"/>
              </a:rPr>
              <a:t>확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보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체계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구축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9661" y="1450086"/>
            <a:ext cx="4823460" cy="267843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45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유통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선진화</a:t>
            </a:r>
            <a:r>
              <a:rPr sz="2400" b="1" spc="-3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및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수급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35" dirty="0">
                <a:solidFill>
                  <a:srgbClr val="0000FF"/>
                </a:solidFill>
                <a:latin typeface="Malgun Gothic"/>
                <a:cs typeface="Malgun Gothic"/>
              </a:rPr>
              <a:t>안정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유통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비용</a:t>
            </a:r>
            <a:r>
              <a:rPr sz="1800" b="1" spc="-21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절감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및</a:t>
            </a:r>
            <a:r>
              <a:rPr sz="1800" b="1" spc="-21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수급안정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도모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ts val="3240"/>
              </a:lnSpc>
              <a:spcBef>
                <a:spcPts val="28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8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산지부터</a:t>
            </a:r>
            <a:r>
              <a:rPr sz="1800" spc="8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소비지까지</a:t>
            </a:r>
            <a:r>
              <a:rPr sz="1800" spc="7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농산물</a:t>
            </a:r>
            <a:r>
              <a:rPr sz="1800" spc="8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유통의</a:t>
            </a:r>
            <a:r>
              <a:rPr sz="1800" spc="8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디지털 전환</a:t>
            </a:r>
            <a:endParaRPr sz="1800">
              <a:latin typeface="Malgun Gothic"/>
              <a:cs typeface="Malgun Gothic"/>
            </a:endParaRPr>
          </a:p>
          <a:p>
            <a:pPr marL="12700" marR="6350">
              <a:lnSpc>
                <a:spcPts val="3240"/>
              </a:lnSpc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13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주요</a:t>
            </a:r>
            <a:r>
              <a:rPr sz="1800" spc="-13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품목별</a:t>
            </a:r>
            <a:r>
              <a:rPr sz="1800" spc="-114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특성을</a:t>
            </a:r>
            <a:r>
              <a:rPr sz="1800" spc="-1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반영하여</a:t>
            </a:r>
            <a:r>
              <a:rPr sz="1800" spc="-13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맞춤형</a:t>
            </a:r>
            <a:r>
              <a:rPr sz="1800" spc="-13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수급</a:t>
            </a:r>
            <a:r>
              <a:rPr sz="1800" spc="-11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65" dirty="0">
                <a:solidFill>
                  <a:srgbClr val="00AF50"/>
                </a:solidFill>
                <a:latin typeface="Malgun Gothic"/>
                <a:cs typeface="Malgun Gothic"/>
              </a:rPr>
              <a:t>조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절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정책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추진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864" y="1427920"/>
            <a:ext cx="4565196" cy="1412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6699" y="2758694"/>
            <a:ext cx="4462145" cy="391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45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동물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복지</a:t>
            </a:r>
            <a:r>
              <a:rPr sz="2400" b="1" spc="-31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강화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동물복지를</a:t>
            </a:r>
            <a:r>
              <a:rPr sz="1800" b="1" spc="204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강화하여</a:t>
            </a:r>
            <a:r>
              <a:rPr sz="1800" b="1" spc="200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사람ㆍ동물</a:t>
            </a:r>
            <a:r>
              <a:rPr sz="1800" spc="204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0" dirty="0">
                <a:solidFill>
                  <a:srgbClr val="0F0963"/>
                </a:solidFill>
                <a:latin typeface="Malgun Gothic"/>
                <a:cs typeface="Malgun Gothic"/>
              </a:rPr>
              <a:t>모두에게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행복감</a:t>
            </a:r>
            <a:r>
              <a:rPr sz="1800" spc="-21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실현</a:t>
            </a:r>
            <a:endParaRPr sz="1800">
              <a:latin typeface="Malgun Gothic"/>
              <a:cs typeface="Malgun Gothic"/>
            </a:endParaRPr>
          </a:p>
          <a:p>
            <a:pPr marL="12700" marR="5715">
              <a:lnSpc>
                <a:spcPct val="150000"/>
              </a:lnSpc>
              <a:spcBef>
                <a:spcPts val="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학대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</a:t>
            </a:r>
            <a:r>
              <a:rPr sz="1800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유기</a:t>
            </a:r>
            <a:r>
              <a:rPr sz="1800" spc="-19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및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개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물림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사고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등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최소화</a:t>
            </a:r>
            <a:r>
              <a:rPr sz="1800" spc="-20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위한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사전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예방적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정책</a:t>
            </a:r>
            <a:r>
              <a:rPr sz="1800" spc="-229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확대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14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피학대ㆍ유기동물</a:t>
            </a:r>
            <a:r>
              <a:rPr sz="1800" spc="-13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구조ㆍ보호</a:t>
            </a:r>
            <a:r>
              <a:rPr sz="1800" spc="-1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및</a:t>
            </a:r>
            <a:r>
              <a:rPr sz="1800" spc="-1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입양</a:t>
            </a:r>
            <a:r>
              <a:rPr sz="1800" spc="-1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등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사후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조치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실질화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③ 동물복지</a:t>
            </a:r>
            <a:r>
              <a:rPr sz="1800" spc="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강화를 위한</a:t>
            </a:r>
            <a:r>
              <a:rPr sz="1800" spc="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제도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,</a:t>
            </a:r>
            <a:r>
              <a:rPr sz="1800" spc="2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사회적</a:t>
            </a:r>
            <a:r>
              <a:rPr sz="1800" spc="2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수용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성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등</a:t>
            </a:r>
            <a:r>
              <a:rPr sz="1800" spc="-21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추진기반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마련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3888" y="1377110"/>
            <a:ext cx="5040630" cy="532066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739"/>
              </a:spcBef>
              <a:buChar char="■"/>
              <a:tabLst>
                <a:tab pos="386715" algn="l"/>
              </a:tabLst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농촌공간계획</a:t>
            </a:r>
            <a:r>
              <a:rPr sz="2400" b="1" spc="-30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및</a:t>
            </a:r>
            <a:r>
              <a:rPr sz="2400" b="1" spc="-32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재생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농촌</a:t>
            </a:r>
            <a:r>
              <a:rPr sz="1800" spc="-20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주민</a:t>
            </a:r>
            <a:r>
              <a:rPr sz="1800" dirty="0">
                <a:solidFill>
                  <a:srgbClr val="0F0963"/>
                </a:solidFill>
                <a:latin typeface="Calibri"/>
                <a:cs typeface="Calibri"/>
              </a:rPr>
              <a:t>,</a:t>
            </a:r>
            <a:r>
              <a:rPr sz="1800" spc="25" dirty="0">
                <a:solidFill>
                  <a:srgbClr val="0F09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도시민을</a:t>
            </a:r>
            <a:r>
              <a:rPr sz="1800" spc="-19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위한</a:t>
            </a:r>
            <a:r>
              <a:rPr sz="1800" spc="-20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농촌</a:t>
            </a:r>
            <a:r>
              <a:rPr sz="1800" b="1" spc="-19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다움이</a:t>
            </a:r>
            <a:r>
              <a:rPr sz="1800" b="1" spc="-19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FF00FF"/>
                </a:solidFill>
                <a:latin typeface="Malgun Gothic"/>
                <a:cs typeface="Malgun Gothic"/>
              </a:rPr>
              <a:t>살아있는</a:t>
            </a:r>
            <a:r>
              <a:rPr sz="1800" b="1" spc="-19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50" dirty="0">
                <a:solidFill>
                  <a:srgbClr val="FF00FF"/>
                </a:solidFill>
                <a:latin typeface="Malgun Gothic"/>
                <a:cs typeface="Malgun Gothic"/>
              </a:rPr>
              <a:t>공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간으로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25" dirty="0">
                <a:solidFill>
                  <a:srgbClr val="FF00FF"/>
                </a:solidFill>
                <a:latin typeface="Malgun Gothic"/>
                <a:cs typeface="Malgun Gothic"/>
              </a:rPr>
              <a:t>재생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2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쾌적한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농촌환경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조성을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위해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마스터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플랜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수립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8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농촌지역의</a:t>
            </a:r>
            <a:r>
              <a:rPr sz="1800" spc="-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자원ㆍ문화</a:t>
            </a:r>
            <a:r>
              <a:rPr sz="1800" spc="-7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등을</a:t>
            </a:r>
            <a:r>
              <a:rPr sz="1800" spc="-7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활용하여</a:t>
            </a:r>
            <a:r>
              <a:rPr sz="1800" spc="-7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농촌</a:t>
            </a:r>
            <a:r>
              <a:rPr sz="1800" spc="-6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재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생</a:t>
            </a:r>
            <a:endParaRPr sz="1800">
              <a:latin typeface="Malgun Gothic"/>
              <a:cs typeface="Malgun Gothic"/>
            </a:endParaRPr>
          </a:p>
          <a:p>
            <a:pPr marL="386080" indent="-373380">
              <a:lnSpc>
                <a:spcPct val="100000"/>
              </a:lnSpc>
              <a:spcBef>
                <a:spcPts val="1570"/>
              </a:spcBef>
              <a:buChar char="■"/>
              <a:tabLst>
                <a:tab pos="386080" algn="l"/>
              </a:tabLst>
            </a:pPr>
            <a:r>
              <a:rPr sz="2400" b="1" spc="-10" dirty="0">
                <a:solidFill>
                  <a:srgbClr val="0000FF"/>
                </a:solidFill>
                <a:latin typeface="Malgun Gothic"/>
                <a:cs typeface="Malgun Gothic"/>
              </a:rPr>
              <a:t>농촌사회서비스</a:t>
            </a:r>
            <a:r>
              <a:rPr sz="2400" b="1" spc="-27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강화</a:t>
            </a:r>
            <a:endParaRPr sz="24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5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농촌</a:t>
            </a:r>
            <a:r>
              <a:rPr sz="1800" spc="-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어디에서나</a:t>
            </a:r>
            <a:r>
              <a:rPr sz="1800" spc="-5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기본적인</a:t>
            </a:r>
            <a:r>
              <a:rPr sz="1800" spc="-5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사회</a:t>
            </a:r>
            <a:r>
              <a:rPr sz="1800" b="1" spc="-5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서비스를</a:t>
            </a:r>
            <a:r>
              <a:rPr sz="1800" b="1" spc="-5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제공</a:t>
            </a:r>
            <a:r>
              <a:rPr sz="1800" b="1" spc="-5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spc="-50" dirty="0">
                <a:solidFill>
                  <a:srgbClr val="FF00FF"/>
                </a:solidFill>
                <a:latin typeface="Malgun Gothic"/>
                <a:cs typeface="Malgun Gothic"/>
              </a:rPr>
              <a:t>받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을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수</a:t>
            </a:r>
            <a:r>
              <a:rPr sz="1800" b="1" spc="-21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있는</a:t>
            </a:r>
            <a:r>
              <a:rPr sz="1800" b="1" spc="-22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00FF"/>
                </a:solidFill>
                <a:latin typeface="Malgun Gothic"/>
                <a:cs typeface="Malgun Gothic"/>
              </a:rPr>
              <a:t>체계</a:t>
            </a:r>
            <a:r>
              <a:rPr sz="1800" b="1" spc="-215" dirty="0">
                <a:solidFill>
                  <a:srgbClr val="FF00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구축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①</a:t>
            </a:r>
            <a:r>
              <a:rPr sz="1800" spc="-22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농촌형</a:t>
            </a:r>
            <a:r>
              <a:rPr sz="1800" spc="-19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사회</a:t>
            </a:r>
            <a:r>
              <a:rPr sz="1800" spc="-21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Malgun Gothic"/>
                <a:cs typeface="Malgun Gothic"/>
              </a:rPr>
              <a:t>서비스</a:t>
            </a:r>
            <a:r>
              <a:rPr sz="1800" spc="-204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0F0963"/>
                </a:solidFill>
                <a:latin typeface="Malgun Gothic"/>
                <a:cs typeface="Malgun Gothic"/>
              </a:rPr>
              <a:t>인프라</a:t>
            </a:r>
            <a:r>
              <a:rPr sz="1800" spc="-21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확충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②</a:t>
            </a:r>
            <a:r>
              <a:rPr sz="1800" spc="-60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F0963"/>
                </a:solidFill>
                <a:latin typeface="Malgun Gothic"/>
                <a:cs typeface="Malgun Gothic"/>
              </a:rPr>
              <a:t>농촌의</a:t>
            </a:r>
            <a:r>
              <a:rPr sz="1800" spc="-55" dirty="0">
                <a:solidFill>
                  <a:srgbClr val="0F0963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돌봄ㆍ의료ㆍ문화</a:t>
            </a:r>
            <a:r>
              <a:rPr sz="1800" spc="-5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등</a:t>
            </a:r>
            <a:r>
              <a:rPr sz="1800" spc="-5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사회</a:t>
            </a:r>
            <a:r>
              <a:rPr sz="1800" spc="-6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서비스</a:t>
            </a:r>
            <a:r>
              <a:rPr sz="1800" spc="-40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Malgun Gothic"/>
                <a:cs typeface="Malgun Gothic"/>
              </a:rPr>
              <a:t>전달 </a:t>
            </a:r>
            <a:r>
              <a:rPr sz="1800" dirty="0">
                <a:solidFill>
                  <a:srgbClr val="00AF50"/>
                </a:solidFill>
                <a:latin typeface="Malgun Gothic"/>
                <a:cs typeface="Malgun Gothic"/>
              </a:rPr>
              <a:t>체계</a:t>
            </a:r>
            <a:r>
              <a:rPr sz="1800" spc="-225" dirty="0">
                <a:solidFill>
                  <a:srgbClr val="00AF50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0F0963"/>
                </a:solidFill>
                <a:latin typeface="Malgun Gothic"/>
                <a:cs typeface="Malgun Gothic"/>
              </a:rPr>
              <a:t>개선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79" y="1423416"/>
            <a:ext cx="4585970" cy="474345"/>
          </a:xfrm>
          <a:prstGeom prst="rect">
            <a:avLst/>
          </a:prstGeom>
          <a:solidFill>
            <a:srgbClr val="6F2F9F"/>
          </a:solidFill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dirty="0"/>
              <a:t>정부</a:t>
            </a:r>
            <a:r>
              <a:rPr spc="-5" dirty="0"/>
              <a:t> </a:t>
            </a:r>
            <a:r>
              <a:rPr dirty="0"/>
              <a:t>및 농식품부 </a:t>
            </a:r>
            <a:r>
              <a:rPr spc="-25" dirty="0"/>
              <a:t>예산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3755" y="2124455"/>
            <a:ext cx="7369302" cy="459714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52138" y="2132583"/>
          <a:ext cx="7425055" cy="457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9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구분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191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2020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191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2021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191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2022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191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2023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4191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190">
                <a:tc>
                  <a:txBody>
                    <a:bodyPr/>
                    <a:lstStyle/>
                    <a:p>
                      <a:pPr marL="457834" marR="150495" indent="-335280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국가전체 </a:t>
                      </a: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규 </a:t>
                      </a: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모(A)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5907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512.3조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558조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604.4조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639.0조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350" marB="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증감율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9.1%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8.9%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8.3%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1590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5.2%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15900" marB="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73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농식품부(B)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06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15조7,743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R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779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16조2,856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779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16조8,767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7795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17조3,574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7795" marB="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증감율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R="2667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(전년대비)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9906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7.6%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362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3.2%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362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3.6%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3622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2.8%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36220" marB="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4420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농식품부</a:t>
                      </a:r>
                      <a:r>
                        <a:rPr sz="1800" b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R="26034" algn="ctr">
                        <a:lnSpc>
                          <a:spcPct val="100000"/>
                        </a:lnSpc>
                      </a:pPr>
                      <a:r>
                        <a:rPr sz="1800" b="1" spc="-50" dirty="0">
                          <a:latin typeface="Malgun Gothic"/>
                          <a:cs typeface="Malgun Gothic"/>
                        </a:rPr>
                        <a:t>중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(B/A)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25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6034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3.1%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2.9%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2.8%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Malgun Gothic"/>
                          <a:cs typeface="Malgun Gothic"/>
                        </a:rPr>
                        <a:t>2.7%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33985" marB="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79" y="2124455"/>
            <a:ext cx="3613404" cy="45140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40" y="1527047"/>
            <a:ext cx="6323075" cy="4826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734" y="2538983"/>
            <a:ext cx="3516846" cy="26494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1580388"/>
            <a:ext cx="4277995" cy="498475"/>
          </a:xfrm>
          <a:custGeom>
            <a:avLst/>
            <a:gdLst/>
            <a:ahLst/>
            <a:cxnLst/>
            <a:rect l="l" t="t" r="r" b="b"/>
            <a:pathLst>
              <a:path w="4277995" h="498475">
                <a:moveTo>
                  <a:pt x="4277868" y="0"/>
                </a:moveTo>
                <a:lnTo>
                  <a:pt x="0" y="0"/>
                </a:lnTo>
                <a:lnTo>
                  <a:pt x="0" y="498348"/>
                </a:lnTo>
                <a:lnTo>
                  <a:pt x="4277868" y="498348"/>
                </a:lnTo>
                <a:lnTo>
                  <a:pt x="427786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841" rIns="0" bIns="0" rtlCol="0">
            <a:spAutoFit/>
          </a:bodyPr>
          <a:lstStyle/>
          <a:p>
            <a:pPr marL="1089025">
              <a:lnSpc>
                <a:spcPct val="100000"/>
              </a:lnSpc>
              <a:spcBef>
                <a:spcPts val="100"/>
              </a:spcBef>
            </a:pPr>
            <a:r>
              <a:rPr dirty="0"/>
              <a:t>농촌진흥청</a:t>
            </a:r>
            <a:r>
              <a:rPr spc="10" dirty="0"/>
              <a:t> </a:t>
            </a:r>
            <a:r>
              <a:rPr spc="-25" dirty="0"/>
              <a:t>예산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5191" y="1485900"/>
            <a:ext cx="6442710" cy="4970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701" y="2790127"/>
            <a:ext cx="2784748" cy="238089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0990" y="352425"/>
            <a:ext cx="3970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농산업의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기회와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spc="-25" dirty="0">
                <a:solidFill>
                  <a:srgbClr val="000000"/>
                </a:solidFill>
              </a:rPr>
              <a:t>위협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38" y="1409674"/>
            <a:ext cx="2306680" cy="26937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80714" y="1497584"/>
            <a:ext cx="7885430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♣</a:t>
            </a:r>
            <a:r>
              <a:rPr sz="2400" b="1" spc="-7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ICT(Information</a:t>
            </a:r>
            <a:r>
              <a:rPr sz="2400" b="1" spc="-7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and</a:t>
            </a:r>
            <a:r>
              <a:rPr sz="2400" b="1" spc="-7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Communication</a:t>
            </a:r>
            <a:r>
              <a:rPr sz="2400" b="1" spc="-8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Malgun Gothic"/>
                <a:cs typeface="Malgun Gothic"/>
              </a:rPr>
              <a:t>Technologies)</a:t>
            </a:r>
            <a:endParaRPr sz="2400">
              <a:latin typeface="Malgun Gothic"/>
              <a:cs typeface="Malgun Gothic"/>
            </a:endParaRPr>
          </a:p>
          <a:p>
            <a:pPr marL="457200">
              <a:lnSpc>
                <a:spcPct val="100000"/>
              </a:lnSpc>
              <a:spcBef>
                <a:spcPts val="170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6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인터넷,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모바일,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네트워크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350" dirty="0">
                <a:solidFill>
                  <a:srgbClr val="0000FF"/>
                </a:solidFill>
                <a:latin typeface="Malgun Gothic"/>
                <a:cs typeface="Malgun Gothic"/>
              </a:rPr>
              <a:t>융•복합•협업의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시대</a:t>
            </a:r>
            <a:endParaRPr sz="2400">
              <a:latin typeface="Malgun Gothic"/>
              <a:cs typeface="Malgun Gothic"/>
            </a:endParaRPr>
          </a:p>
          <a:p>
            <a:pPr marL="368935">
              <a:lnSpc>
                <a:spcPct val="100000"/>
              </a:lnSpc>
              <a:spcBef>
                <a:spcPts val="170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아웃소싱(outsourcing),</a:t>
            </a:r>
            <a:r>
              <a:rPr sz="1600" b="1" spc="2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벤치마킹(benchmarking)</a:t>
            </a:r>
            <a:r>
              <a:rPr sz="1600" b="1" spc="20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시설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자동화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0714" y="3971904"/>
            <a:ext cx="7596505" cy="205803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04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6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스마트</a:t>
            </a:r>
            <a:r>
              <a:rPr sz="1600" b="1" spc="-5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팜(스마트온실,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스마트과수원,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스마트</a:t>
            </a:r>
            <a:r>
              <a:rPr sz="1600" b="1" spc="-6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축산,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스마트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노지),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식물공장</a:t>
            </a:r>
            <a:r>
              <a:rPr sz="1600" b="1" spc="-50" dirty="0">
                <a:latin typeface="Malgun Gothic"/>
                <a:cs typeface="Malgun Gothic"/>
              </a:rPr>
              <a:t> 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0000FF"/>
                </a:solidFill>
                <a:latin typeface="Malgun Gothic"/>
                <a:cs typeface="Malgun Gothic"/>
              </a:rPr>
              <a:t>정부지원</a:t>
            </a:r>
            <a:r>
              <a:rPr sz="2400" b="1" spc="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정책</a:t>
            </a:r>
            <a:endParaRPr sz="2400">
              <a:latin typeface="Malgun Gothic"/>
              <a:cs typeface="Malgun Gothic"/>
            </a:endParaRPr>
          </a:p>
          <a:p>
            <a:pPr marL="297180">
              <a:lnSpc>
                <a:spcPct val="100000"/>
              </a:lnSpc>
              <a:spcBef>
                <a:spcPts val="116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66FF"/>
                </a:solidFill>
                <a:latin typeface="Malgun Gothic"/>
                <a:cs typeface="Malgun Gothic"/>
              </a:rPr>
              <a:t>이전소득</a:t>
            </a:r>
            <a:r>
              <a:rPr sz="1600" b="1" spc="-4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공영직불금,</a:t>
            </a:r>
            <a:r>
              <a:rPr sz="1600" b="1" spc="-2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시범사업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297180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66FF"/>
                </a:solidFill>
                <a:latin typeface="Malgun Gothic"/>
                <a:cs typeface="Malgun Gothic"/>
              </a:rPr>
              <a:t>귀농창업,</a:t>
            </a:r>
            <a:r>
              <a:rPr sz="1600" b="1" spc="-30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66FF"/>
                </a:solidFill>
                <a:latin typeface="Malgun Gothic"/>
                <a:cs typeface="Malgun Gothic"/>
              </a:rPr>
              <a:t>청년창업</a:t>
            </a:r>
            <a:r>
              <a:rPr sz="1600" b="1" spc="-2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창업비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지원,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장기임대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297180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50" dirty="0"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66FF"/>
                </a:solidFill>
                <a:latin typeface="Malgun Gothic"/>
                <a:cs typeface="Malgun Gothic"/>
              </a:rPr>
              <a:t>농업인대학,</a:t>
            </a:r>
            <a:r>
              <a:rPr sz="1600" b="1" spc="-3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FF66FF"/>
                </a:solidFill>
                <a:latin typeface="Malgun Gothic"/>
                <a:cs typeface="Malgun Gothic"/>
              </a:rPr>
              <a:t>강소농</a:t>
            </a:r>
            <a:r>
              <a:rPr sz="1600" b="1" spc="-55" dirty="0">
                <a:solidFill>
                  <a:srgbClr val="FF66FF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:</a:t>
            </a:r>
            <a:r>
              <a:rPr sz="1600" b="1" spc="-6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영농기술,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경영관리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4271517"/>
            <a:ext cx="15170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Malgun Gothic"/>
                <a:cs typeface="Malgun Gothic"/>
              </a:rPr>
              <a:t>Opportunity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117" y="1566798"/>
            <a:ext cx="2070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♣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차별화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spc="-35" dirty="0">
                <a:solidFill>
                  <a:srgbClr val="0000FF"/>
                </a:solidFill>
              </a:rPr>
              <a:t>전략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7851" rIns="0" bIns="0" rtlCol="0">
            <a:spAutoFit/>
          </a:bodyPr>
          <a:lstStyle/>
          <a:p>
            <a:pPr marL="1631314">
              <a:lnSpc>
                <a:spcPct val="100000"/>
              </a:lnSpc>
              <a:spcBef>
                <a:spcPts val="1035"/>
              </a:spcBef>
            </a:pPr>
            <a:r>
              <a:rPr dirty="0"/>
              <a:t>→</a:t>
            </a:r>
            <a:r>
              <a:rPr spc="-40" dirty="0"/>
              <a:t> </a:t>
            </a:r>
            <a:r>
              <a:rPr dirty="0"/>
              <a:t>작목,</a:t>
            </a:r>
            <a:r>
              <a:rPr spc="-25" dirty="0"/>
              <a:t> </a:t>
            </a:r>
            <a:r>
              <a:rPr dirty="0"/>
              <a:t>품질,</a:t>
            </a:r>
            <a:r>
              <a:rPr spc="-30" dirty="0"/>
              <a:t> </a:t>
            </a:r>
            <a:r>
              <a:rPr dirty="0"/>
              <a:t>서비스,</a:t>
            </a:r>
            <a:r>
              <a:rPr spc="-25" dirty="0"/>
              <a:t> </a:t>
            </a:r>
            <a:r>
              <a:rPr dirty="0"/>
              <a:t>유통,</a:t>
            </a:r>
            <a:r>
              <a:rPr spc="-25" dirty="0"/>
              <a:t> </a:t>
            </a:r>
            <a:r>
              <a:rPr dirty="0"/>
              <a:t>물류,</a:t>
            </a:r>
            <a:r>
              <a:rPr spc="-25" dirty="0"/>
              <a:t> </a:t>
            </a:r>
            <a:r>
              <a:rPr dirty="0"/>
              <a:t>가격,</a:t>
            </a:r>
            <a:r>
              <a:rPr spc="-25" dirty="0"/>
              <a:t> </a:t>
            </a:r>
            <a:r>
              <a:rPr dirty="0"/>
              <a:t>포장,</a:t>
            </a:r>
            <a:r>
              <a:rPr spc="-25" dirty="0"/>
              <a:t> </a:t>
            </a:r>
            <a:r>
              <a:rPr dirty="0"/>
              <a:t>디자인,</a:t>
            </a:r>
            <a:r>
              <a:rPr spc="-25" dirty="0"/>
              <a:t> </a:t>
            </a:r>
            <a:r>
              <a:rPr dirty="0"/>
              <a:t>상표</a:t>
            </a:r>
            <a:r>
              <a:rPr spc="-30" dirty="0"/>
              <a:t> </a:t>
            </a:r>
            <a:r>
              <a:rPr spc="-50" dirty="0"/>
              <a:t>등</a:t>
            </a:r>
          </a:p>
          <a:p>
            <a:pPr marL="1186815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0000FF"/>
                </a:solidFill>
              </a:rPr>
              <a:t>♣</a:t>
            </a:r>
            <a:r>
              <a:rPr sz="2400" spc="-10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지가상승(기회와</a:t>
            </a:r>
            <a:r>
              <a:rPr sz="2400" spc="-10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위협</a:t>
            </a:r>
            <a:r>
              <a:rPr sz="2400" spc="-25" dirty="0">
                <a:solidFill>
                  <a:srgbClr val="0000FF"/>
                </a:solidFill>
              </a:rPr>
              <a:t> </a:t>
            </a:r>
            <a:r>
              <a:rPr sz="2400" spc="-10" dirty="0">
                <a:solidFill>
                  <a:srgbClr val="0000FF"/>
                </a:solidFill>
              </a:rPr>
              <a:t>상호작용)</a:t>
            </a:r>
            <a:endParaRPr sz="2400"/>
          </a:p>
          <a:p>
            <a:pPr marL="1631314">
              <a:lnSpc>
                <a:spcPct val="100000"/>
              </a:lnSpc>
              <a:spcBef>
                <a:spcPts val="1705"/>
              </a:spcBef>
            </a:pPr>
            <a:r>
              <a:rPr dirty="0"/>
              <a:t>→</a:t>
            </a:r>
            <a:r>
              <a:rPr spc="-70" dirty="0"/>
              <a:t> </a:t>
            </a:r>
            <a:r>
              <a:rPr dirty="0"/>
              <a:t>현재가격,</a:t>
            </a:r>
            <a:r>
              <a:rPr spc="-45" dirty="0"/>
              <a:t> </a:t>
            </a:r>
            <a:r>
              <a:rPr dirty="0"/>
              <a:t>미래가격,</a:t>
            </a:r>
            <a:r>
              <a:rPr spc="-55" dirty="0"/>
              <a:t> </a:t>
            </a:r>
            <a:r>
              <a:rPr dirty="0"/>
              <a:t>레버리지</a:t>
            </a:r>
            <a:r>
              <a:rPr spc="-60" dirty="0"/>
              <a:t> </a:t>
            </a:r>
            <a:r>
              <a:rPr dirty="0"/>
              <a:t>효과(leverage</a:t>
            </a:r>
            <a:r>
              <a:rPr spc="-40" dirty="0"/>
              <a:t> </a:t>
            </a:r>
            <a:r>
              <a:rPr spc="-10" dirty="0"/>
              <a:t>effect)</a:t>
            </a:r>
          </a:p>
          <a:p>
            <a:pPr marL="1186815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0000FF"/>
                </a:solidFill>
              </a:rPr>
              <a:t>♣</a:t>
            </a:r>
            <a:r>
              <a:rPr sz="2400" spc="5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농축산물</a:t>
            </a:r>
            <a:r>
              <a:rPr sz="2400" spc="5" dirty="0">
                <a:solidFill>
                  <a:srgbClr val="0000FF"/>
                </a:solidFill>
              </a:rPr>
              <a:t> </a:t>
            </a:r>
            <a:r>
              <a:rPr sz="2400" spc="-20" dirty="0">
                <a:solidFill>
                  <a:srgbClr val="0000FF"/>
                </a:solidFill>
              </a:rPr>
              <a:t>가격상승</a:t>
            </a:r>
            <a:endParaRPr sz="2400"/>
          </a:p>
          <a:p>
            <a:pPr marL="1453515">
              <a:lnSpc>
                <a:spcPct val="100000"/>
              </a:lnSpc>
              <a:spcBef>
                <a:spcPts val="1700"/>
              </a:spcBef>
            </a:pPr>
            <a:r>
              <a:rPr dirty="0"/>
              <a:t>→</a:t>
            </a:r>
            <a:r>
              <a:rPr spc="-50" dirty="0"/>
              <a:t> </a:t>
            </a:r>
            <a:r>
              <a:rPr dirty="0"/>
              <a:t>코로나19,</a:t>
            </a:r>
            <a:r>
              <a:rPr spc="-30" dirty="0"/>
              <a:t> </a:t>
            </a:r>
            <a:r>
              <a:rPr dirty="0"/>
              <a:t>노동인력</a:t>
            </a:r>
            <a:r>
              <a:rPr spc="-30" dirty="0"/>
              <a:t> </a:t>
            </a:r>
            <a:r>
              <a:rPr dirty="0"/>
              <a:t>감소,</a:t>
            </a:r>
            <a:r>
              <a:rPr spc="-35" dirty="0"/>
              <a:t> </a:t>
            </a:r>
            <a:r>
              <a:rPr dirty="0"/>
              <a:t>전통작물</a:t>
            </a:r>
            <a:r>
              <a:rPr spc="-35" dirty="0"/>
              <a:t> </a:t>
            </a:r>
            <a:r>
              <a:rPr dirty="0"/>
              <a:t>선호</a:t>
            </a:r>
            <a:r>
              <a:rPr spc="-40" dirty="0"/>
              <a:t> </a:t>
            </a:r>
            <a:r>
              <a:rPr spc="-50" dirty="0"/>
              <a:t>등</a:t>
            </a:r>
          </a:p>
          <a:p>
            <a:pPr marL="1186815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0000FF"/>
                </a:solidFill>
              </a:rPr>
              <a:t>♣</a:t>
            </a:r>
            <a:r>
              <a:rPr sz="2400" spc="-35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경로(channel)의</a:t>
            </a:r>
            <a:r>
              <a:rPr sz="2400" spc="-20" dirty="0">
                <a:solidFill>
                  <a:srgbClr val="0000FF"/>
                </a:solidFill>
              </a:rPr>
              <a:t> </a:t>
            </a:r>
            <a:r>
              <a:rPr sz="2400" spc="-25" dirty="0">
                <a:solidFill>
                  <a:srgbClr val="0000FF"/>
                </a:solidFill>
              </a:rPr>
              <a:t>다양성</a:t>
            </a:r>
            <a:endParaRPr sz="2400"/>
          </a:p>
          <a:p>
            <a:pPr marL="1401445">
              <a:lnSpc>
                <a:spcPct val="100000"/>
              </a:lnSpc>
              <a:spcBef>
                <a:spcPts val="1160"/>
              </a:spcBef>
            </a:pPr>
            <a:r>
              <a:rPr dirty="0"/>
              <a:t>→</a:t>
            </a:r>
            <a:r>
              <a:rPr spc="-85" dirty="0"/>
              <a:t> </a:t>
            </a:r>
            <a:r>
              <a:rPr dirty="0"/>
              <a:t>직거래,</a:t>
            </a:r>
            <a:r>
              <a:rPr spc="-65" dirty="0"/>
              <a:t> </a:t>
            </a:r>
            <a:r>
              <a:rPr dirty="0"/>
              <a:t>계통출하(공판장,</a:t>
            </a:r>
            <a:r>
              <a:rPr spc="-50" dirty="0"/>
              <a:t> </a:t>
            </a:r>
            <a:r>
              <a:rPr dirty="0"/>
              <a:t>포전매매</a:t>
            </a:r>
            <a:r>
              <a:rPr spc="-70" dirty="0"/>
              <a:t> </a:t>
            </a:r>
            <a:r>
              <a:rPr spc="-25" dirty="0"/>
              <a:t>등)</a:t>
            </a:r>
          </a:p>
          <a:p>
            <a:pPr marL="1401445">
              <a:lnSpc>
                <a:spcPct val="100000"/>
              </a:lnSpc>
              <a:spcBef>
                <a:spcPts val="965"/>
              </a:spcBef>
            </a:pPr>
            <a:r>
              <a:rPr dirty="0"/>
              <a:t>→</a:t>
            </a:r>
            <a:r>
              <a:rPr spc="-45" dirty="0"/>
              <a:t> </a:t>
            </a:r>
            <a:r>
              <a:rPr dirty="0"/>
              <a:t>프리</a:t>
            </a:r>
            <a:r>
              <a:rPr spc="-45" dirty="0"/>
              <a:t> </a:t>
            </a:r>
            <a:r>
              <a:rPr spc="-20" dirty="0"/>
              <a:t>마켓(pre-</a:t>
            </a:r>
            <a:r>
              <a:rPr dirty="0"/>
              <a:t>market),</a:t>
            </a:r>
            <a:r>
              <a:rPr spc="-5" dirty="0"/>
              <a:t> </a:t>
            </a:r>
            <a:r>
              <a:rPr dirty="0"/>
              <a:t>로컬푸드(</a:t>
            </a:r>
            <a:r>
              <a:rPr spc="-30" dirty="0"/>
              <a:t> </a:t>
            </a:r>
            <a:r>
              <a:rPr dirty="0"/>
              <a:t>local</a:t>
            </a:r>
            <a:r>
              <a:rPr spc="-25" dirty="0"/>
              <a:t> </a:t>
            </a:r>
            <a:r>
              <a:rPr dirty="0"/>
              <a:t>food),</a:t>
            </a:r>
            <a:r>
              <a:rPr spc="-40" dirty="0"/>
              <a:t> </a:t>
            </a:r>
            <a:r>
              <a:rPr dirty="0"/>
              <a:t>꾸러미</a:t>
            </a:r>
            <a:r>
              <a:rPr spc="-35" dirty="0"/>
              <a:t> </a:t>
            </a:r>
            <a:r>
              <a:rPr spc="-25" dirty="0"/>
              <a:t>사업</a:t>
            </a:r>
          </a:p>
          <a:p>
            <a:pPr marL="1401445">
              <a:lnSpc>
                <a:spcPct val="100000"/>
              </a:lnSpc>
              <a:spcBef>
                <a:spcPts val="960"/>
              </a:spcBef>
            </a:pPr>
            <a:r>
              <a:rPr dirty="0"/>
              <a:t>→</a:t>
            </a:r>
            <a:r>
              <a:rPr spc="-30" dirty="0"/>
              <a:t> </a:t>
            </a:r>
            <a:r>
              <a:rPr dirty="0"/>
              <a:t>이벤트</a:t>
            </a:r>
            <a:r>
              <a:rPr spc="-20" dirty="0"/>
              <a:t> </a:t>
            </a:r>
            <a:r>
              <a:rPr dirty="0"/>
              <a:t>및</a:t>
            </a:r>
            <a:r>
              <a:rPr spc="-25" dirty="0"/>
              <a:t> </a:t>
            </a:r>
            <a:r>
              <a:rPr dirty="0"/>
              <a:t>축제</a:t>
            </a:r>
            <a:r>
              <a:rPr spc="-30" dirty="0"/>
              <a:t> </a:t>
            </a:r>
            <a:r>
              <a:rPr spc="-50" dirty="0"/>
              <a:t>등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641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3.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spc="-20" dirty="0">
                <a:solidFill>
                  <a:srgbClr val="0000FF"/>
                </a:solidFill>
              </a:rPr>
              <a:t>예산규모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366" y="2414701"/>
            <a:ext cx="8379178" cy="36632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2667" y="1519554"/>
            <a:ext cx="1657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♣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20" dirty="0">
                <a:solidFill>
                  <a:srgbClr val="FF0000"/>
                </a:solidFill>
              </a:rPr>
              <a:t>기후변화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2667" y="1944179"/>
            <a:ext cx="6169660" cy="197929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135"/>
              </a:spcBef>
            </a:pPr>
            <a:r>
              <a:rPr sz="1800" b="1" dirty="0">
                <a:latin typeface="Malgun Gothic"/>
                <a:cs typeface="Malgun Gothic"/>
              </a:rPr>
              <a:t>→</a:t>
            </a:r>
            <a:r>
              <a:rPr sz="1800" b="1" spc="-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온도, </a:t>
            </a:r>
            <a:r>
              <a:rPr sz="1800" b="1" spc="260" dirty="0">
                <a:latin typeface="Malgun Gothic"/>
                <a:cs typeface="Malgun Gothic"/>
              </a:rPr>
              <a:t>눈•비,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태풍,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습도,</a:t>
            </a:r>
            <a:r>
              <a:rPr sz="1800" b="1" spc="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미세먼지</a:t>
            </a:r>
            <a:r>
              <a:rPr sz="1800" b="1" spc="5" dirty="0">
                <a:latin typeface="Malgun Gothic"/>
                <a:cs typeface="Malgun Gothic"/>
              </a:rPr>
              <a:t> </a:t>
            </a:r>
            <a:r>
              <a:rPr sz="1800" b="1" spc="-50" dirty="0">
                <a:latin typeface="Malgun Gothic"/>
                <a:cs typeface="Malgun Gothic"/>
              </a:rPr>
              <a:t>등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노동인력</a:t>
            </a:r>
            <a:r>
              <a:rPr sz="2400" b="1" spc="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및</a:t>
            </a:r>
            <a:r>
              <a:rPr sz="240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Malgun Gothic"/>
                <a:cs typeface="Malgun Gothic"/>
              </a:rPr>
              <a:t>농자재</a:t>
            </a:r>
            <a:endParaRPr sz="2400">
              <a:latin typeface="Malgun Gothic"/>
              <a:cs typeface="Malgun Gothic"/>
            </a:endParaRPr>
          </a:p>
          <a:p>
            <a:pPr marL="457200">
              <a:lnSpc>
                <a:spcPct val="100000"/>
              </a:lnSpc>
              <a:spcBef>
                <a:spcPts val="170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7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고령화,</a:t>
            </a:r>
            <a:r>
              <a:rPr sz="1600" b="1" spc="-5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인구감소,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외국인력(코로나19),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숙련도,</a:t>
            </a:r>
            <a:r>
              <a:rPr sz="1600" b="1" spc="-4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대농기구</a:t>
            </a:r>
            <a:r>
              <a:rPr sz="1600" b="1" spc="-55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가축</a:t>
            </a:r>
            <a:r>
              <a:rPr sz="240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Malgun Gothic"/>
                <a:cs typeface="Malgun Gothic"/>
              </a:rPr>
              <a:t>전염병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2667" y="3994366"/>
            <a:ext cx="5377180" cy="230886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035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6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구제역,</a:t>
            </a:r>
            <a:r>
              <a:rPr sz="1600" b="1" spc="-5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AI(avian</a:t>
            </a:r>
            <a:r>
              <a:rPr sz="1600" b="1" spc="-2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influenza: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조류인플엔자)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♣</a:t>
            </a:r>
            <a:r>
              <a:rPr sz="24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지가상승(기회와</a:t>
            </a:r>
            <a:r>
              <a:rPr sz="240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위협</a:t>
            </a:r>
            <a:r>
              <a:rPr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Malgun Gothic"/>
                <a:cs typeface="Malgun Gothic"/>
              </a:rPr>
              <a:t>상호작용)</a:t>
            </a:r>
            <a:endParaRPr sz="2400">
              <a:latin typeface="Malgun Gothic"/>
              <a:cs typeface="Malgun Gothic"/>
            </a:endParaRPr>
          </a:p>
          <a:p>
            <a:pPr marL="227329">
              <a:lnSpc>
                <a:spcPct val="100000"/>
              </a:lnSpc>
              <a:spcBef>
                <a:spcPts val="1165"/>
              </a:spcBef>
            </a:pPr>
            <a:r>
              <a:rPr sz="1600" b="1" spc="-15" dirty="0">
                <a:latin typeface="Malgun Gothic"/>
                <a:cs typeface="Malgun Gothic"/>
              </a:rPr>
              <a:t>→ </a:t>
            </a:r>
            <a:r>
              <a:rPr sz="1600" b="1" dirty="0">
                <a:latin typeface="Malgun Gothic"/>
                <a:cs typeface="Malgun Gothic"/>
              </a:rPr>
              <a:t>지역</a:t>
            </a:r>
            <a:r>
              <a:rPr sz="1600" b="1" spc="-10" dirty="0">
                <a:latin typeface="Malgun Gothic"/>
                <a:cs typeface="Malgun Gothic"/>
              </a:rPr>
              <a:t>, </a:t>
            </a:r>
            <a:r>
              <a:rPr sz="1600" b="1" dirty="0">
                <a:latin typeface="Malgun Gothic"/>
                <a:cs typeface="Malgun Gothic"/>
              </a:rPr>
              <a:t>토지</a:t>
            </a:r>
            <a:r>
              <a:rPr sz="1600" b="1" spc="-5" dirty="0">
                <a:latin typeface="Malgun Gothic"/>
                <a:cs typeface="Malgun Gothic"/>
              </a:rPr>
              <a:t>, </a:t>
            </a:r>
            <a:r>
              <a:rPr sz="1600" b="1" dirty="0">
                <a:latin typeface="Malgun Gothic"/>
                <a:cs typeface="Malgun Gothic"/>
              </a:rPr>
              <a:t>농지</a:t>
            </a:r>
            <a:r>
              <a:rPr sz="1600" b="1" spc="-10" dirty="0">
                <a:latin typeface="Malgun Gothic"/>
                <a:cs typeface="Malgun Gothic"/>
              </a:rPr>
              <a:t>, </a:t>
            </a:r>
            <a:r>
              <a:rPr sz="1600" b="1" dirty="0">
                <a:latin typeface="Malgun Gothic"/>
                <a:cs typeface="Malgun Gothic"/>
              </a:rPr>
              <a:t>상가</a:t>
            </a:r>
            <a:r>
              <a:rPr sz="1600" b="1" spc="-5" dirty="0">
                <a:latin typeface="Malgun Gothic"/>
                <a:cs typeface="Malgun Gothic"/>
              </a:rPr>
              <a:t>, </a:t>
            </a:r>
            <a:r>
              <a:rPr sz="1600" b="1" dirty="0">
                <a:latin typeface="Malgun Gothic"/>
                <a:cs typeface="Malgun Gothic"/>
              </a:rPr>
              <a:t>주택</a:t>
            </a:r>
            <a:r>
              <a:rPr sz="1600" b="1" spc="-10" dirty="0">
                <a:latin typeface="Malgun Gothic"/>
                <a:cs typeface="Malgun Gothic"/>
              </a:rPr>
              <a:t>, </a:t>
            </a:r>
            <a:r>
              <a:rPr sz="1600" b="1" dirty="0">
                <a:latin typeface="Malgun Gothic"/>
                <a:cs typeface="Malgun Gothic"/>
              </a:rPr>
              <a:t>임야</a:t>
            </a:r>
            <a:r>
              <a:rPr sz="1600" b="1" spc="-10" dirty="0">
                <a:latin typeface="Malgun Gothic"/>
                <a:cs typeface="Malgun Gothic"/>
              </a:rPr>
              <a:t>, </a:t>
            </a:r>
            <a:r>
              <a:rPr sz="1600" b="1" spc="-20" dirty="0">
                <a:latin typeface="Malgun Gothic"/>
                <a:cs typeface="Malgun Gothic"/>
              </a:rPr>
              <a:t>맹지(</a:t>
            </a:r>
            <a:r>
              <a:rPr sz="1600" b="1" spc="-20" dirty="0">
                <a:solidFill>
                  <a:srgbClr val="333333"/>
                </a:solidFill>
                <a:latin typeface="Malgun Gothic"/>
                <a:cs typeface="Malgun Gothic"/>
              </a:rPr>
              <a:t>盲地)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400" b="1" dirty="0">
                <a:solidFill>
                  <a:srgbClr val="FF0000"/>
                </a:solidFill>
                <a:latin typeface="Malgun Gothic"/>
                <a:cs typeface="Malgun Gothic"/>
              </a:rPr>
              <a:t>♣</a:t>
            </a:r>
            <a:r>
              <a:rPr sz="240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경쟁심화</a:t>
            </a:r>
            <a:endParaRPr sz="2400">
              <a:latin typeface="Malgun Gothic"/>
              <a:cs typeface="Malgun Gothic"/>
            </a:endParaRPr>
          </a:p>
          <a:p>
            <a:pPr marL="279400">
              <a:lnSpc>
                <a:spcPct val="100000"/>
              </a:lnSpc>
              <a:spcBef>
                <a:spcPts val="1700"/>
              </a:spcBef>
            </a:pPr>
            <a:r>
              <a:rPr sz="1600" b="1" dirty="0">
                <a:latin typeface="Malgun Gothic"/>
                <a:cs typeface="Malgun Gothic"/>
              </a:rPr>
              <a:t>→</a:t>
            </a:r>
            <a:r>
              <a:rPr sz="1600" b="1" spc="-5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작목,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판매,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고객,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가격,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유통,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서비스,</a:t>
            </a:r>
            <a:r>
              <a:rPr sz="1600" b="1" spc="-3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포장,</a:t>
            </a:r>
            <a:r>
              <a:rPr sz="1600" b="1" spc="-30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브랜드</a:t>
            </a:r>
            <a:r>
              <a:rPr sz="1600" b="1" spc="-40" dirty="0">
                <a:latin typeface="Malgun Gothic"/>
                <a:cs typeface="Malgun Gothic"/>
              </a:rPr>
              <a:t> </a:t>
            </a:r>
            <a:r>
              <a:rPr sz="1600" b="1" spc="-50" dirty="0">
                <a:latin typeface="Malgun Gothic"/>
                <a:cs typeface="Malgun Gothic"/>
              </a:rPr>
              <a:t>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383" y="4299965"/>
            <a:ext cx="802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Malgun Gothic"/>
                <a:cs typeface="Malgun Gothic"/>
              </a:rPr>
              <a:t>Threat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429511"/>
            <a:ext cx="2183130" cy="28795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1536191"/>
            <a:ext cx="10756900" cy="4826635"/>
          </a:xfrm>
          <a:custGeom>
            <a:avLst/>
            <a:gdLst/>
            <a:ahLst/>
            <a:cxnLst/>
            <a:rect l="l" t="t" r="r" b="b"/>
            <a:pathLst>
              <a:path w="10756900" h="4826635">
                <a:moveTo>
                  <a:pt x="0" y="804418"/>
                </a:moveTo>
                <a:lnTo>
                  <a:pt x="1365" y="757154"/>
                </a:lnTo>
                <a:lnTo>
                  <a:pt x="5412" y="710609"/>
                </a:lnTo>
                <a:lnTo>
                  <a:pt x="12063" y="664859"/>
                </a:lnTo>
                <a:lnTo>
                  <a:pt x="21245" y="619979"/>
                </a:lnTo>
                <a:lnTo>
                  <a:pt x="32882" y="576044"/>
                </a:lnTo>
                <a:lnTo>
                  <a:pt x="46897" y="533129"/>
                </a:lnTo>
                <a:lnTo>
                  <a:pt x="63216" y="491311"/>
                </a:lnTo>
                <a:lnTo>
                  <a:pt x="81763" y="450664"/>
                </a:lnTo>
                <a:lnTo>
                  <a:pt x="102463" y="411265"/>
                </a:lnTo>
                <a:lnTo>
                  <a:pt x="125240" y="373188"/>
                </a:lnTo>
                <a:lnTo>
                  <a:pt x="150019" y="336509"/>
                </a:lnTo>
                <a:lnTo>
                  <a:pt x="176724" y="301304"/>
                </a:lnTo>
                <a:lnTo>
                  <a:pt x="205280" y="267648"/>
                </a:lnTo>
                <a:lnTo>
                  <a:pt x="235611" y="235616"/>
                </a:lnTo>
                <a:lnTo>
                  <a:pt x="267643" y="205284"/>
                </a:lnTo>
                <a:lnTo>
                  <a:pt x="301299" y="176728"/>
                </a:lnTo>
                <a:lnTo>
                  <a:pt x="336504" y="150022"/>
                </a:lnTo>
                <a:lnTo>
                  <a:pt x="373183" y="125243"/>
                </a:lnTo>
                <a:lnTo>
                  <a:pt x="411259" y="102466"/>
                </a:lnTo>
                <a:lnTo>
                  <a:pt x="450659" y="81765"/>
                </a:lnTo>
                <a:lnTo>
                  <a:pt x="491306" y="63218"/>
                </a:lnTo>
                <a:lnTo>
                  <a:pt x="533124" y="46898"/>
                </a:lnTo>
                <a:lnTo>
                  <a:pt x="576039" y="32883"/>
                </a:lnTo>
                <a:lnTo>
                  <a:pt x="619975" y="21246"/>
                </a:lnTo>
                <a:lnTo>
                  <a:pt x="664856" y="12064"/>
                </a:lnTo>
                <a:lnTo>
                  <a:pt x="710607" y="5412"/>
                </a:lnTo>
                <a:lnTo>
                  <a:pt x="757153" y="1365"/>
                </a:lnTo>
                <a:lnTo>
                  <a:pt x="804418" y="0"/>
                </a:lnTo>
                <a:lnTo>
                  <a:pt x="9951974" y="0"/>
                </a:lnTo>
                <a:lnTo>
                  <a:pt x="9999237" y="1365"/>
                </a:lnTo>
                <a:lnTo>
                  <a:pt x="10045782" y="5412"/>
                </a:lnTo>
                <a:lnTo>
                  <a:pt x="10091532" y="12064"/>
                </a:lnTo>
                <a:lnTo>
                  <a:pt x="10136412" y="21246"/>
                </a:lnTo>
                <a:lnTo>
                  <a:pt x="10180347" y="32883"/>
                </a:lnTo>
                <a:lnTo>
                  <a:pt x="10223262" y="46898"/>
                </a:lnTo>
                <a:lnTo>
                  <a:pt x="10265080" y="63218"/>
                </a:lnTo>
                <a:lnTo>
                  <a:pt x="10305727" y="81765"/>
                </a:lnTo>
                <a:lnTo>
                  <a:pt x="10345126" y="102466"/>
                </a:lnTo>
                <a:lnTo>
                  <a:pt x="10383203" y="125243"/>
                </a:lnTo>
                <a:lnTo>
                  <a:pt x="10419882" y="150022"/>
                </a:lnTo>
                <a:lnTo>
                  <a:pt x="10455087" y="176728"/>
                </a:lnTo>
                <a:lnTo>
                  <a:pt x="10488743" y="205284"/>
                </a:lnTo>
                <a:lnTo>
                  <a:pt x="10520775" y="235616"/>
                </a:lnTo>
                <a:lnTo>
                  <a:pt x="10551107" y="267648"/>
                </a:lnTo>
                <a:lnTo>
                  <a:pt x="10579663" y="301304"/>
                </a:lnTo>
                <a:lnTo>
                  <a:pt x="10606369" y="336509"/>
                </a:lnTo>
                <a:lnTo>
                  <a:pt x="10631148" y="373188"/>
                </a:lnTo>
                <a:lnTo>
                  <a:pt x="10653925" y="411265"/>
                </a:lnTo>
                <a:lnTo>
                  <a:pt x="10674626" y="450664"/>
                </a:lnTo>
                <a:lnTo>
                  <a:pt x="10693173" y="491311"/>
                </a:lnTo>
                <a:lnTo>
                  <a:pt x="10709493" y="533129"/>
                </a:lnTo>
                <a:lnTo>
                  <a:pt x="10723508" y="576044"/>
                </a:lnTo>
                <a:lnTo>
                  <a:pt x="10735145" y="619979"/>
                </a:lnTo>
                <a:lnTo>
                  <a:pt x="10744327" y="664859"/>
                </a:lnTo>
                <a:lnTo>
                  <a:pt x="10750979" y="710609"/>
                </a:lnTo>
                <a:lnTo>
                  <a:pt x="10755026" y="757154"/>
                </a:lnTo>
                <a:lnTo>
                  <a:pt x="10756392" y="804418"/>
                </a:lnTo>
                <a:lnTo>
                  <a:pt x="10756392" y="4022090"/>
                </a:lnTo>
                <a:lnTo>
                  <a:pt x="10755026" y="4069354"/>
                </a:lnTo>
                <a:lnTo>
                  <a:pt x="10750979" y="4115900"/>
                </a:lnTo>
                <a:lnTo>
                  <a:pt x="10744327" y="4161651"/>
                </a:lnTo>
                <a:lnTo>
                  <a:pt x="10735145" y="4206532"/>
                </a:lnTo>
                <a:lnTo>
                  <a:pt x="10723508" y="4250468"/>
                </a:lnTo>
                <a:lnTo>
                  <a:pt x="10709493" y="4293383"/>
                </a:lnTo>
                <a:lnTo>
                  <a:pt x="10693173" y="4335201"/>
                </a:lnTo>
                <a:lnTo>
                  <a:pt x="10674626" y="4375848"/>
                </a:lnTo>
                <a:lnTo>
                  <a:pt x="10653925" y="4415248"/>
                </a:lnTo>
                <a:lnTo>
                  <a:pt x="10631148" y="4453324"/>
                </a:lnTo>
                <a:lnTo>
                  <a:pt x="10606369" y="4490003"/>
                </a:lnTo>
                <a:lnTo>
                  <a:pt x="10579663" y="4525208"/>
                </a:lnTo>
                <a:lnTo>
                  <a:pt x="10551107" y="4558864"/>
                </a:lnTo>
                <a:lnTo>
                  <a:pt x="10520775" y="4590896"/>
                </a:lnTo>
                <a:lnTo>
                  <a:pt x="10488743" y="4621227"/>
                </a:lnTo>
                <a:lnTo>
                  <a:pt x="10455087" y="4649783"/>
                </a:lnTo>
                <a:lnTo>
                  <a:pt x="10419882" y="4676488"/>
                </a:lnTo>
                <a:lnTo>
                  <a:pt x="10383203" y="4701267"/>
                </a:lnTo>
                <a:lnTo>
                  <a:pt x="10345126" y="4724044"/>
                </a:lnTo>
                <a:lnTo>
                  <a:pt x="10305727" y="4744744"/>
                </a:lnTo>
                <a:lnTo>
                  <a:pt x="10265080" y="4763291"/>
                </a:lnTo>
                <a:lnTo>
                  <a:pt x="10223262" y="4779610"/>
                </a:lnTo>
                <a:lnTo>
                  <a:pt x="10180347" y="4793625"/>
                </a:lnTo>
                <a:lnTo>
                  <a:pt x="10136412" y="4805262"/>
                </a:lnTo>
                <a:lnTo>
                  <a:pt x="10091532" y="4814444"/>
                </a:lnTo>
                <a:lnTo>
                  <a:pt x="10045782" y="4821095"/>
                </a:lnTo>
                <a:lnTo>
                  <a:pt x="9999237" y="4825142"/>
                </a:lnTo>
                <a:lnTo>
                  <a:pt x="9951974" y="4826508"/>
                </a:lnTo>
                <a:lnTo>
                  <a:pt x="804418" y="4826508"/>
                </a:lnTo>
                <a:lnTo>
                  <a:pt x="757153" y="4825142"/>
                </a:lnTo>
                <a:lnTo>
                  <a:pt x="710607" y="4821095"/>
                </a:lnTo>
                <a:lnTo>
                  <a:pt x="664856" y="4814444"/>
                </a:lnTo>
                <a:lnTo>
                  <a:pt x="619975" y="4805262"/>
                </a:lnTo>
                <a:lnTo>
                  <a:pt x="576039" y="4793625"/>
                </a:lnTo>
                <a:lnTo>
                  <a:pt x="533124" y="4779610"/>
                </a:lnTo>
                <a:lnTo>
                  <a:pt x="491306" y="4763291"/>
                </a:lnTo>
                <a:lnTo>
                  <a:pt x="450659" y="4744744"/>
                </a:lnTo>
                <a:lnTo>
                  <a:pt x="411259" y="4724044"/>
                </a:lnTo>
                <a:lnTo>
                  <a:pt x="373183" y="4701267"/>
                </a:lnTo>
                <a:lnTo>
                  <a:pt x="336504" y="4676488"/>
                </a:lnTo>
                <a:lnTo>
                  <a:pt x="301299" y="4649783"/>
                </a:lnTo>
                <a:lnTo>
                  <a:pt x="267643" y="4621227"/>
                </a:lnTo>
                <a:lnTo>
                  <a:pt x="235611" y="4590896"/>
                </a:lnTo>
                <a:lnTo>
                  <a:pt x="205280" y="4558864"/>
                </a:lnTo>
                <a:lnTo>
                  <a:pt x="176724" y="4525208"/>
                </a:lnTo>
                <a:lnTo>
                  <a:pt x="150019" y="4490003"/>
                </a:lnTo>
                <a:lnTo>
                  <a:pt x="125240" y="4453324"/>
                </a:lnTo>
                <a:lnTo>
                  <a:pt x="102463" y="4415248"/>
                </a:lnTo>
                <a:lnTo>
                  <a:pt x="81763" y="4375848"/>
                </a:lnTo>
                <a:lnTo>
                  <a:pt x="63216" y="4335201"/>
                </a:lnTo>
                <a:lnTo>
                  <a:pt x="46897" y="4293383"/>
                </a:lnTo>
                <a:lnTo>
                  <a:pt x="32882" y="4250468"/>
                </a:lnTo>
                <a:lnTo>
                  <a:pt x="21245" y="4206532"/>
                </a:lnTo>
                <a:lnTo>
                  <a:pt x="12063" y="4161651"/>
                </a:lnTo>
                <a:lnTo>
                  <a:pt x="5412" y="4115900"/>
                </a:lnTo>
                <a:lnTo>
                  <a:pt x="1365" y="4069354"/>
                </a:lnTo>
                <a:lnTo>
                  <a:pt x="0" y="4022090"/>
                </a:lnTo>
                <a:lnTo>
                  <a:pt x="0" y="80441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8790" y="184835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MEMO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4.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지역내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총생산(GRDP)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123" y="2532357"/>
            <a:ext cx="8912308" cy="34731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16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5.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1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전체 </a:t>
            </a:r>
            <a:r>
              <a:rPr spc="-20" dirty="0">
                <a:solidFill>
                  <a:srgbClr val="0000FF"/>
                </a:solidFill>
              </a:rPr>
              <a:t>토지면적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2192000" h="1303020">
                <a:moveTo>
                  <a:pt x="0" y="1303020"/>
                </a:moveTo>
                <a:lnTo>
                  <a:pt x="12192000" y="1303020"/>
                </a:lnTo>
                <a:lnTo>
                  <a:pt x="121920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052" y="2526653"/>
            <a:ext cx="5222748" cy="37558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80" y="2337816"/>
            <a:ext cx="3892296" cy="3980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16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6.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15" dirty="0">
                <a:solidFill>
                  <a:srgbClr val="0000FF"/>
                </a:solidFill>
              </a:rPr>
              <a:t> </a:t>
            </a:r>
            <a:r>
              <a:rPr spc="-25" dirty="0">
                <a:solidFill>
                  <a:srgbClr val="0000FF"/>
                </a:solidFill>
              </a:rPr>
              <a:t>기후도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322" y="2381789"/>
            <a:ext cx="9984221" cy="3760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16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7.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평택시</a:t>
            </a:r>
            <a:r>
              <a:rPr spc="-15" dirty="0">
                <a:solidFill>
                  <a:srgbClr val="0000FF"/>
                </a:solidFill>
              </a:rPr>
              <a:t> </a:t>
            </a:r>
            <a:r>
              <a:rPr spc="-25" dirty="0">
                <a:solidFill>
                  <a:srgbClr val="0000FF"/>
                </a:solidFill>
              </a:rPr>
              <a:t>강수량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355" y="2395136"/>
            <a:ext cx="9718906" cy="3655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2982</Words>
  <Application>Microsoft Office PowerPoint</Application>
  <PresentationFormat>와이드스크린</PresentationFormat>
  <Paragraphs>537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Source Han Sans KR</vt:lpstr>
      <vt:lpstr>Malgun Gothic</vt:lpstr>
      <vt:lpstr>Arial</vt:lpstr>
      <vt:lpstr>Calibri</vt:lpstr>
      <vt:lpstr>Segoe UI Symbol</vt:lpstr>
      <vt:lpstr>Times New Roman</vt:lpstr>
      <vt:lpstr>Office Theme</vt:lpstr>
      <vt:lpstr>PowerPoint 프레젠테이션</vt:lpstr>
      <vt:lpstr>1. 평택시 농업이야기</vt:lpstr>
      <vt:lpstr>평택시 농업이야기</vt:lpstr>
      <vt:lpstr>2. 평택시 인구현황</vt:lpstr>
      <vt:lpstr>3. 평택시 예산규모</vt:lpstr>
      <vt:lpstr>4. 평택시 지역내 총생산(GRDP)</vt:lpstr>
      <vt:lpstr>5. 평택시 전체 토지면적</vt:lpstr>
      <vt:lpstr>6. 평택시 기후도</vt:lpstr>
      <vt:lpstr>7. 평택시 강수량</vt:lpstr>
      <vt:lpstr>8. 평택시 농업인구 및 작물</vt:lpstr>
      <vt:lpstr>PowerPoint 프레젠테이션</vt:lpstr>
      <vt:lpstr>귀농•귀촌의 개념</vt:lpstr>
      <vt:lpstr>2. 귀농창업의 개념</vt:lpstr>
      <vt:lpstr>3. 귀농•귀촌의 중요성</vt:lpstr>
      <vt:lpstr>4. 귀농•귀촌의 구성요소</vt:lpstr>
      <vt:lpstr>PowerPoint 프레젠테이션</vt:lpstr>
      <vt:lpstr>귀농•귀촌 준비계획</vt:lpstr>
      <vt:lpstr>PowerPoint 프레젠테이션</vt:lpstr>
      <vt:lpstr>PowerPoint 프레젠테이션</vt:lpstr>
      <vt:lpstr>경영ᆞ마케팅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귀농•귀촌의 유형과 절차</vt:lpstr>
      <vt:lpstr>2. 귀농•귀촌의 유형 및 특징</vt:lpstr>
      <vt:lpstr>PowerPoint 프레젠테이션</vt:lpstr>
      <vt:lpstr>PowerPoint 프레젠테이션</vt:lpstr>
      <vt:lpstr>3. 귀농•귀촌 창업의 절차</vt:lpstr>
      <vt:lpstr>2023년 농업 이슈(issue)</vt:lpstr>
      <vt:lpstr>2022년 농업분야 10대 뉴스</vt:lpstr>
      <vt:lpstr>PowerPoint 프레젠테이션</vt:lpstr>
      <vt:lpstr> 2023년 10대 농정 이슈</vt:lpstr>
      <vt:lpstr>PowerPoint 프레젠테이션</vt:lpstr>
      <vt:lpstr>PowerPoint 프레젠테이션</vt:lpstr>
      <vt:lpstr>PowerPoint 프레젠테이션</vt:lpstr>
      <vt:lpstr>2023년 정부정책과 예산</vt:lpstr>
      <vt:lpstr>PowerPoint 프레젠테이션</vt:lpstr>
      <vt:lpstr>PowerPoint 프레젠테이션</vt:lpstr>
      <vt:lpstr>PowerPoint 프레젠테이션</vt:lpstr>
      <vt:lpstr>PowerPoint 프레젠테이션</vt:lpstr>
      <vt:lpstr>정부 및 농식품부 예산</vt:lpstr>
      <vt:lpstr>PowerPoint 프레젠테이션</vt:lpstr>
      <vt:lpstr>농촌진흥청 예산</vt:lpstr>
      <vt:lpstr>PowerPoint 프레젠테이션</vt:lpstr>
      <vt:lpstr>농산업의 기회와 위협</vt:lpstr>
      <vt:lpstr>♣ 차별화 전략</vt:lpstr>
      <vt:lpstr>♣ 기후변화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귀농창업의 기회탐색</dc:title>
  <dc:creator>oh kuyoun</dc:creator>
  <cp:lastModifiedBy>821037626322</cp:lastModifiedBy>
  <cp:revision>1</cp:revision>
  <dcterms:created xsi:type="dcterms:W3CDTF">2023-09-12T11:33:56Z</dcterms:created>
  <dcterms:modified xsi:type="dcterms:W3CDTF">2023-09-12T12:07:55Z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2023-09-12T00:00:00Z</vt:filetime>
  </property>
  <property fmtid="{D5CDD505-2E9C-101B-9397-08002B2CF9AE}" pid="5" name="Producer">
    <vt:lpwstr>Microsoft® PowerPoint® 2019</vt:lpwstr>
  </property>
</Properties>
</file>